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handoutMasterIdLst>
    <p:handoutMasterId r:id="rId25"/>
  </p:handoutMasterIdLst>
  <p:sldIdLst>
    <p:sldId id="256" r:id="rId2"/>
    <p:sldId id="288" r:id="rId3"/>
    <p:sldId id="309" r:id="rId4"/>
    <p:sldId id="302" r:id="rId5"/>
    <p:sldId id="257" r:id="rId6"/>
    <p:sldId id="275" r:id="rId7"/>
    <p:sldId id="262" r:id="rId8"/>
    <p:sldId id="290" r:id="rId9"/>
    <p:sldId id="311" r:id="rId10"/>
    <p:sldId id="303" r:id="rId11"/>
    <p:sldId id="304" r:id="rId12"/>
    <p:sldId id="305" r:id="rId13"/>
    <p:sldId id="273" r:id="rId14"/>
    <p:sldId id="266" r:id="rId15"/>
    <p:sldId id="261" r:id="rId16"/>
    <p:sldId id="268" r:id="rId17"/>
    <p:sldId id="291" r:id="rId18"/>
    <p:sldId id="292" r:id="rId19"/>
    <p:sldId id="287" r:id="rId20"/>
    <p:sldId id="310" r:id="rId21"/>
    <p:sldId id="277" r:id="rId22"/>
    <p:sldId id="308" r:id="rId23"/>
    <p:sldId id="306" r:id="rId24"/>
  </p:sldIdLst>
  <p:sldSz cx="6858000" cy="9144000" type="letter"/>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BFF"/>
    <a:srgbClr val="911407"/>
    <a:srgbClr val="000066"/>
    <a:srgbClr val="0000A0"/>
    <a:srgbClr val="FFFFF7"/>
    <a:srgbClr val="D21D0A"/>
    <a:srgbClr val="CCECFF"/>
    <a:srgbClr val="AEF2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32" autoAdjust="0"/>
    <p:restoredTop sz="91697" autoAdjust="0"/>
  </p:normalViewPr>
  <p:slideViewPr>
    <p:cSldViewPr>
      <p:cViewPr varScale="1">
        <p:scale>
          <a:sx n="51" d="100"/>
          <a:sy n="51" d="100"/>
        </p:scale>
        <p:origin x="1406" y="38"/>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2005</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Sheet1!$B$2:$B$13</c:f>
              <c:numCache>
                <c:formatCode>General</c:formatCode>
                <c:ptCount val="12"/>
                <c:pt idx="0">
                  <c:v>94</c:v>
                </c:pt>
                <c:pt idx="1">
                  <c:v>90</c:v>
                </c:pt>
                <c:pt idx="2">
                  <c:v>98</c:v>
                </c:pt>
                <c:pt idx="3">
                  <c:v>86</c:v>
                </c:pt>
                <c:pt idx="4">
                  <c:v>97</c:v>
                </c:pt>
                <c:pt idx="5">
                  <c:v>90</c:v>
                </c:pt>
                <c:pt idx="6">
                  <c:v>87</c:v>
                </c:pt>
                <c:pt idx="7">
                  <c:v>95</c:v>
                </c:pt>
                <c:pt idx="8">
                  <c:v>88</c:v>
                </c:pt>
                <c:pt idx="9">
                  <c:v>110</c:v>
                </c:pt>
                <c:pt idx="10">
                  <c:v>110</c:v>
                </c:pt>
                <c:pt idx="11">
                  <c:v>122</c:v>
                </c:pt>
              </c:numCache>
            </c:numRef>
          </c:val>
          <c:smooth val="0"/>
          <c:extLst>
            <c:ext xmlns:c16="http://schemas.microsoft.com/office/drawing/2014/chart" uri="{C3380CC4-5D6E-409C-BE32-E72D297353CC}">
              <c16:uniqueId val="{00000000-377F-4416-8065-4C5AFAEDAF06}"/>
            </c:ext>
          </c:extLst>
        </c:ser>
        <c:ser>
          <c:idx val="1"/>
          <c:order val="1"/>
          <c:tx>
            <c:strRef>
              <c:f>Sheet1!$C$1</c:f>
              <c:strCache>
                <c:ptCount val="1"/>
                <c:pt idx="0">
                  <c:v>2010</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Sheet1!$C$2:$C$13</c:f>
              <c:numCache>
                <c:formatCode>General</c:formatCode>
                <c:ptCount val="12"/>
                <c:pt idx="0">
                  <c:v>68</c:v>
                </c:pt>
                <c:pt idx="1">
                  <c:v>62</c:v>
                </c:pt>
                <c:pt idx="2">
                  <c:v>59</c:v>
                </c:pt>
                <c:pt idx="3">
                  <c:v>71</c:v>
                </c:pt>
                <c:pt idx="4">
                  <c:v>59</c:v>
                </c:pt>
                <c:pt idx="5">
                  <c:v>57</c:v>
                </c:pt>
                <c:pt idx="6">
                  <c:v>65</c:v>
                </c:pt>
                <c:pt idx="7">
                  <c:v>76</c:v>
                </c:pt>
                <c:pt idx="8">
                  <c:v>64</c:v>
                </c:pt>
                <c:pt idx="9">
                  <c:v>58</c:v>
                </c:pt>
                <c:pt idx="10">
                  <c:v>68</c:v>
                </c:pt>
                <c:pt idx="11">
                  <c:v>70</c:v>
                </c:pt>
              </c:numCache>
            </c:numRef>
          </c:val>
          <c:smooth val="0"/>
          <c:extLst>
            <c:ext xmlns:c16="http://schemas.microsoft.com/office/drawing/2014/chart" uri="{C3380CC4-5D6E-409C-BE32-E72D297353CC}">
              <c16:uniqueId val="{00000001-377F-4416-8065-4C5AFAEDAF06}"/>
            </c:ext>
          </c:extLst>
        </c:ser>
        <c:ser>
          <c:idx val="2"/>
          <c:order val="2"/>
          <c:tx>
            <c:strRef>
              <c:f>Sheet1!$D$1</c:f>
              <c:strCache>
                <c:ptCount val="1"/>
                <c:pt idx="0">
                  <c:v>2017</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Sheet1!$D$2:$D$13</c:f>
              <c:numCache>
                <c:formatCode>General</c:formatCode>
                <c:ptCount val="12"/>
                <c:pt idx="0">
                  <c:v>76</c:v>
                </c:pt>
                <c:pt idx="1">
                  <c:v>68</c:v>
                </c:pt>
                <c:pt idx="2">
                  <c:v>98</c:v>
                </c:pt>
                <c:pt idx="3">
                  <c:v>89</c:v>
                </c:pt>
                <c:pt idx="4">
                  <c:v>64</c:v>
                </c:pt>
                <c:pt idx="5">
                  <c:v>98</c:v>
                </c:pt>
                <c:pt idx="6">
                  <c:v>98</c:v>
                </c:pt>
                <c:pt idx="7">
                  <c:v>86</c:v>
                </c:pt>
                <c:pt idx="8">
                  <c:v>105</c:v>
                </c:pt>
                <c:pt idx="9">
                  <c:v>98</c:v>
                </c:pt>
                <c:pt idx="10">
                  <c:v>72</c:v>
                </c:pt>
                <c:pt idx="11">
                  <c:v>60</c:v>
                </c:pt>
              </c:numCache>
            </c:numRef>
          </c:val>
          <c:smooth val="0"/>
          <c:extLst>
            <c:ext xmlns:c16="http://schemas.microsoft.com/office/drawing/2014/chart" uri="{C3380CC4-5D6E-409C-BE32-E72D297353CC}">
              <c16:uniqueId val="{00000002-377F-4416-8065-4C5AFAEDAF06}"/>
            </c:ext>
          </c:extLst>
        </c:ser>
        <c:dLbls>
          <c:dLblPos val="ctr"/>
          <c:showLegendKey val="0"/>
          <c:showVal val="1"/>
          <c:showCatName val="0"/>
          <c:showSerName val="0"/>
          <c:showPercent val="0"/>
          <c:showBubbleSize val="0"/>
        </c:dLbls>
        <c:marker val="1"/>
        <c:smooth val="0"/>
        <c:axId val="122401152"/>
        <c:axId val="122403072"/>
      </c:lineChart>
      <c:catAx>
        <c:axId val="122401152"/>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a:t>Month</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22403072"/>
        <c:crosses val="autoZero"/>
        <c:auto val="1"/>
        <c:lblAlgn val="ctr"/>
        <c:lblOffset val="100"/>
        <c:noMultiLvlLbl val="0"/>
      </c:catAx>
      <c:valAx>
        <c:axId val="12240307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a:t>Number of Accidents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12240115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hdr" sz="quarter"/>
          </p:nvPr>
        </p:nvSpPr>
        <p:spPr bwMode="auto">
          <a:xfrm>
            <a:off x="0" y="0"/>
            <a:ext cx="303784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18" tIns="44908" rIns="89818" bIns="44908" numCol="1" anchor="t" anchorCtr="0" compatLnSpc="1">
            <a:prstTxWarp prst="textNoShape">
              <a:avLst/>
            </a:prstTxWarp>
          </a:bodyPr>
          <a:lstStyle>
            <a:lvl1pPr defTabSz="898680">
              <a:defRPr sz="1200"/>
            </a:lvl1pPr>
          </a:lstStyle>
          <a:p>
            <a:pPr>
              <a:defRPr/>
            </a:pPr>
            <a:endParaRPr lang="en-US" dirty="0"/>
          </a:p>
        </p:txBody>
      </p:sp>
      <p:sp>
        <p:nvSpPr>
          <p:cNvPr id="113667" name="Rectangle 3"/>
          <p:cNvSpPr>
            <a:spLocks noGrp="1" noChangeArrowheads="1"/>
          </p:cNvSpPr>
          <p:nvPr>
            <p:ph type="dt" sz="quarter" idx="1"/>
          </p:nvPr>
        </p:nvSpPr>
        <p:spPr bwMode="auto">
          <a:xfrm>
            <a:off x="3970939" y="0"/>
            <a:ext cx="303784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18" tIns="44908" rIns="89818" bIns="44908" numCol="1" anchor="t" anchorCtr="0" compatLnSpc="1">
            <a:prstTxWarp prst="textNoShape">
              <a:avLst/>
            </a:prstTxWarp>
          </a:bodyPr>
          <a:lstStyle>
            <a:lvl1pPr algn="r" defTabSz="898680">
              <a:defRPr sz="1200"/>
            </a:lvl1pPr>
          </a:lstStyle>
          <a:p>
            <a:pPr>
              <a:defRPr/>
            </a:pPr>
            <a:endParaRPr lang="en-US" dirty="0"/>
          </a:p>
        </p:txBody>
      </p:sp>
      <p:sp>
        <p:nvSpPr>
          <p:cNvPr id="113668" name="Rectangle 4"/>
          <p:cNvSpPr>
            <a:spLocks noGrp="1" noChangeArrowheads="1"/>
          </p:cNvSpPr>
          <p:nvPr>
            <p:ph type="ftr" sz="quarter" idx="2"/>
          </p:nvPr>
        </p:nvSpPr>
        <p:spPr bwMode="auto">
          <a:xfrm>
            <a:off x="0" y="8829676"/>
            <a:ext cx="303784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18" tIns="44908" rIns="89818" bIns="44908" numCol="1" anchor="b" anchorCtr="0" compatLnSpc="1">
            <a:prstTxWarp prst="textNoShape">
              <a:avLst/>
            </a:prstTxWarp>
          </a:bodyPr>
          <a:lstStyle>
            <a:lvl1pPr defTabSz="898680">
              <a:defRPr sz="1200"/>
            </a:lvl1pPr>
          </a:lstStyle>
          <a:p>
            <a:pPr>
              <a:defRPr/>
            </a:pPr>
            <a:endParaRPr lang="en-US" dirty="0"/>
          </a:p>
        </p:txBody>
      </p:sp>
      <p:sp>
        <p:nvSpPr>
          <p:cNvPr id="113669" name="Rectangle 5"/>
          <p:cNvSpPr>
            <a:spLocks noGrp="1" noChangeArrowheads="1"/>
          </p:cNvSpPr>
          <p:nvPr>
            <p:ph type="sldNum" sz="quarter" idx="3"/>
          </p:nvPr>
        </p:nvSpPr>
        <p:spPr bwMode="auto">
          <a:xfrm>
            <a:off x="3970939" y="8829676"/>
            <a:ext cx="303784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18" tIns="44908" rIns="89818" bIns="44908" numCol="1" anchor="b" anchorCtr="0" compatLnSpc="1">
            <a:prstTxWarp prst="textNoShape">
              <a:avLst/>
            </a:prstTxWarp>
          </a:bodyPr>
          <a:lstStyle>
            <a:lvl1pPr algn="r" defTabSz="898680">
              <a:defRPr sz="1200"/>
            </a:lvl1pPr>
          </a:lstStyle>
          <a:p>
            <a:pPr>
              <a:defRPr/>
            </a:pPr>
            <a:fld id="{4D5E5F78-3FC6-42BA-8581-FA8CCF122253}" type="slidenum">
              <a:rPr lang="en-US"/>
              <a:pPr>
                <a:defRPr/>
              </a:pPr>
              <a:t>‹#›</a:t>
            </a:fld>
            <a:endParaRPr lang="en-US" dirty="0"/>
          </a:p>
        </p:txBody>
      </p:sp>
    </p:spTree>
    <p:extLst>
      <p:ext uri="{BB962C8B-B14F-4D97-AF65-F5344CB8AC3E}">
        <p14:creationId xmlns:p14="http://schemas.microsoft.com/office/powerpoint/2010/main" val="272883549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6858000" cy="9144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3" name="Rounded Rectangle 12"/>
          <p:cNvSpPr/>
          <p:nvPr/>
        </p:nvSpPr>
        <p:spPr>
          <a:xfrm>
            <a:off x="48985" y="93007"/>
            <a:ext cx="6760029" cy="8922935"/>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ubtitle 8"/>
          <p:cNvSpPr>
            <a:spLocks noGrp="1"/>
          </p:cNvSpPr>
          <p:nvPr>
            <p:ph type="subTitle" idx="1"/>
          </p:nvPr>
        </p:nvSpPr>
        <p:spPr>
          <a:xfrm>
            <a:off x="971550" y="4267200"/>
            <a:ext cx="4800600" cy="21336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64CF2E0-CCC4-4E1E-9902-C3C36AB3FDA4}" type="datetimeFigureOut">
              <a:rPr lang="en-US" smtClean="0"/>
              <a:t>6/5/2018</a:t>
            </a:fld>
            <a:endParaRPr lang="en-US" dirty="0"/>
          </a:p>
        </p:txBody>
      </p:sp>
      <p:sp>
        <p:nvSpPr>
          <p:cNvPr id="17" name="Footer Placeholder 16"/>
          <p:cNvSpPr>
            <a:spLocks noGrp="1"/>
          </p:cNvSpPr>
          <p:nvPr>
            <p:ph type="ftr" sz="quarter" idx="11"/>
          </p:nvPr>
        </p:nvSpPr>
        <p:spPr/>
        <p:txBody>
          <a:bodyPr/>
          <a:lstStyle/>
          <a:p>
            <a:pPr>
              <a:defRPr/>
            </a:pPr>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pPr>
              <a:defRPr/>
            </a:pPr>
            <a:fld id="{090160DE-AEDA-470C-B171-2DEEF7A0C332}" type="slidenum">
              <a:rPr lang="en-US" smtClean="0"/>
              <a:pPr>
                <a:defRPr/>
              </a:pPr>
              <a:t>‹#›</a:t>
            </a:fld>
            <a:endParaRPr lang="en-US" dirty="0"/>
          </a:p>
        </p:txBody>
      </p:sp>
      <p:sp>
        <p:nvSpPr>
          <p:cNvPr id="7" name="Rectangle 6"/>
          <p:cNvSpPr/>
          <p:nvPr/>
        </p:nvSpPr>
        <p:spPr>
          <a:xfrm>
            <a:off x="47199" y="1932405"/>
            <a:ext cx="6766153" cy="203646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47199" y="1862294"/>
            <a:ext cx="6766153" cy="160773"/>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47199" y="3968865"/>
            <a:ext cx="6766153" cy="147376"/>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342900" y="2007908"/>
            <a:ext cx="6172200" cy="1960033"/>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4CF2E0-CCC4-4E1E-9902-C3C36AB3FDA4}" type="datetimeFigureOut">
              <a:rPr lang="en-US" smtClean="0"/>
              <a:t>6/5/2018</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7925B50-59F7-414B-A51B-4AE1BE775D24}"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9"/>
            <a:ext cx="1508760" cy="780203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85800" y="366187"/>
            <a:ext cx="4171950" cy="780203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4CF2E0-CCC4-4E1E-9902-C3C36AB3FDA4}" type="datetimeFigureOut">
              <a:rPr lang="en-US" smtClean="0"/>
              <a:t>6/5/2018</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839FF0B4-DCD2-4556-95FA-49B248EFFD3D}"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4876800" cy="1524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2133600"/>
            <a:ext cx="2571750" cy="6034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43350" y="2133600"/>
            <a:ext cx="2571750" cy="6034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B6E0A486-7E11-4A9C-9834-1F47AC3923DE}" type="slidenum">
              <a:rPr lang="en-US"/>
              <a:pPr>
                <a:defRPr/>
              </a:pPr>
              <a:t>‹#›</a:t>
            </a:fld>
            <a:endParaRPr lang="en-US" dirty="0"/>
          </a:p>
        </p:txBody>
      </p:sp>
    </p:spTree>
    <p:extLst>
      <p:ext uri="{BB962C8B-B14F-4D97-AF65-F5344CB8AC3E}">
        <p14:creationId xmlns:p14="http://schemas.microsoft.com/office/powerpoint/2010/main" val="2984268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4876800" cy="1524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2133600"/>
            <a:ext cx="2571750" cy="6034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943350" y="2133600"/>
            <a:ext cx="2571750" cy="2940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943350" y="5226050"/>
            <a:ext cx="2571750" cy="2941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1"/>
          </p:nvPr>
        </p:nvSpPr>
        <p:spPr>
          <a:ln/>
        </p:spPr>
        <p:txBody>
          <a:bodyPr/>
          <a:lstStyle>
            <a:lvl1pPr>
              <a:defRPr/>
            </a:lvl1pPr>
          </a:lstStyle>
          <a:p>
            <a:pPr>
              <a:defRPr/>
            </a:pPr>
            <a:fld id="{F24DE75C-5BEE-4321-B961-4859F4BE4A6F}" type="slidenum">
              <a:rPr lang="en-US"/>
              <a:pPr>
                <a:defRPr/>
              </a:pPr>
              <a:t>‹#›</a:t>
            </a:fld>
            <a:endParaRPr lang="en-US" dirty="0"/>
          </a:p>
        </p:txBody>
      </p:sp>
    </p:spTree>
    <p:extLst>
      <p:ext uri="{BB962C8B-B14F-4D97-AF65-F5344CB8AC3E}">
        <p14:creationId xmlns:p14="http://schemas.microsoft.com/office/powerpoint/2010/main" val="741858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228600"/>
            <a:ext cx="4876800" cy="1524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2133600"/>
            <a:ext cx="2571750" cy="2940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943350" y="2133600"/>
            <a:ext cx="2571750" cy="2940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5226050"/>
            <a:ext cx="2571750" cy="2941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3943350" y="5226050"/>
            <a:ext cx="2571750" cy="2941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4CDBC4A3-FAD0-48E6-9CFD-35CCF6CE9D57}" type="slidenum">
              <a:rPr lang="en-US"/>
              <a:pPr>
                <a:defRPr/>
              </a:pPr>
              <a:t>‹#›</a:t>
            </a:fld>
            <a:endParaRPr lang="en-US" dirty="0"/>
          </a:p>
        </p:txBody>
      </p:sp>
    </p:spTree>
    <p:extLst>
      <p:ext uri="{BB962C8B-B14F-4D97-AF65-F5344CB8AC3E}">
        <p14:creationId xmlns:p14="http://schemas.microsoft.com/office/powerpoint/2010/main" val="3677370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4876800" cy="1524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219200" y="2133600"/>
            <a:ext cx="5295900" cy="6034088"/>
          </a:xfrm>
        </p:spPr>
        <p:txBody>
          <a:bodyPr/>
          <a:lstStyle/>
          <a:p>
            <a:pPr lvl="0"/>
            <a:endParaRPr lang="en-US" noProof="0" dirty="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8E43FAE8-418D-4D5A-9981-3CAC44A12715}" type="slidenum">
              <a:rPr lang="en-US"/>
              <a:pPr>
                <a:defRPr/>
              </a:pPr>
              <a:t>‹#›</a:t>
            </a:fld>
            <a:endParaRPr lang="en-US" dirty="0"/>
          </a:p>
        </p:txBody>
      </p:sp>
    </p:spTree>
    <p:extLst>
      <p:ext uri="{BB962C8B-B14F-4D97-AF65-F5344CB8AC3E}">
        <p14:creationId xmlns:p14="http://schemas.microsoft.com/office/powerpoint/2010/main" val="176565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64CF2E0-CCC4-4E1E-9902-C3C36AB3FDA4}" type="datetimeFigureOut">
              <a:rPr lang="en-US" smtClean="0"/>
              <a:t>6/5/2018</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8F6CA23D-7317-41D5-AE2B-AFC3FE5A1E36}" type="slidenum">
              <a:rPr lang="en-US" smtClean="0"/>
              <a:pPr>
                <a:defRPr/>
              </a:pPr>
              <a:t>‹#›</a:t>
            </a:fld>
            <a:endParaRPr lang="en-US" dirty="0"/>
          </a:p>
        </p:txBody>
      </p:sp>
      <p:sp>
        <p:nvSpPr>
          <p:cNvPr id="8" name="Content Placeholder 7"/>
          <p:cNvSpPr>
            <a:spLocks noGrp="1"/>
          </p:cNvSpPr>
          <p:nvPr>
            <p:ph sz="quarter" idx="1"/>
          </p:nvPr>
        </p:nvSpPr>
        <p:spPr>
          <a:xfrm>
            <a:off x="685800" y="1930400"/>
            <a:ext cx="5829300" cy="6096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6858000" cy="9144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0" name="Rounded Rectangle 9"/>
          <p:cNvSpPr/>
          <p:nvPr/>
        </p:nvSpPr>
        <p:spPr>
          <a:xfrm>
            <a:off x="48985" y="93007"/>
            <a:ext cx="6760029" cy="8922935"/>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541735" y="1270001"/>
            <a:ext cx="5829300" cy="1816100"/>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41735" y="3397251"/>
            <a:ext cx="5829300" cy="1784349"/>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64CF2E0-CCC4-4E1E-9902-C3C36AB3FDA4}" type="datetimeFigureOut">
              <a:rPr lang="en-US" smtClean="0"/>
              <a:t>6/5/2018</a:t>
            </a:fld>
            <a:endParaRPr lang="en-US" dirty="0"/>
          </a:p>
        </p:txBody>
      </p:sp>
      <p:sp>
        <p:nvSpPr>
          <p:cNvPr id="5" name="Footer Placeholder 4"/>
          <p:cNvSpPr>
            <a:spLocks noGrp="1"/>
          </p:cNvSpPr>
          <p:nvPr>
            <p:ph type="ftr" sz="quarter" idx="11"/>
          </p:nvPr>
        </p:nvSpPr>
        <p:spPr>
          <a:xfrm>
            <a:off x="600075" y="8229600"/>
            <a:ext cx="3000375" cy="609600"/>
          </a:xfrm>
        </p:spPr>
        <p:txBody>
          <a:bodyPr/>
          <a:lstStyle/>
          <a:p>
            <a:pPr>
              <a:defRPr/>
            </a:pPr>
            <a:endParaRPr lang="en-US" dirty="0"/>
          </a:p>
        </p:txBody>
      </p:sp>
      <p:sp>
        <p:nvSpPr>
          <p:cNvPr id="7" name="Rectangle 6"/>
          <p:cNvSpPr/>
          <p:nvPr/>
        </p:nvSpPr>
        <p:spPr>
          <a:xfrm flipV="1">
            <a:off x="52060" y="3169107"/>
            <a:ext cx="6760136" cy="12192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51860" y="3121967"/>
            <a:ext cx="6760336" cy="6095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1230" y="3291840"/>
            <a:ext cx="6760966" cy="6096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109728" y="8278368"/>
            <a:ext cx="342900" cy="609600"/>
          </a:xfrm>
        </p:spPr>
        <p:txBody>
          <a:bodyPr/>
          <a:lstStyle/>
          <a:p>
            <a:pPr>
              <a:defRPr/>
            </a:pPr>
            <a:fld id="{6E6917D7-FC92-4F9D-ACAF-323C7E908011}"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64CF2E0-CCC4-4E1E-9902-C3C36AB3FDA4}" type="datetimeFigureOut">
              <a:rPr lang="en-US" smtClean="0"/>
              <a:t>6/5/2018</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3FF40A5D-B2F0-45DD-AECF-DAC35ABA690C}" type="slidenum">
              <a:rPr lang="en-US" smtClean="0"/>
              <a:pPr>
                <a:defRPr/>
              </a:pPr>
              <a:t>‹#›</a:t>
            </a:fld>
            <a:endParaRPr lang="en-US" dirty="0"/>
          </a:p>
        </p:txBody>
      </p:sp>
      <p:sp>
        <p:nvSpPr>
          <p:cNvPr id="9" name="Content Placeholder 8"/>
          <p:cNvSpPr>
            <a:spLocks noGrp="1"/>
          </p:cNvSpPr>
          <p:nvPr>
            <p:ph sz="quarter" idx="1"/>
          </p:nvPr>
        </p:nvSpPr>
        <p:spPr>
          <a:xfrm>
            <a:off x="685800" y="1930400"/>
            <a:ext cx="2811780" cy="6096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3700463" y="1930400"/>
            <a:ext cx="2811780" cy="6096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364067"/>
            <a:ext cx="5829300" cy="1524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1930400"/>
            <a:ext cx="2800350" cy="1016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3714750" y="1930400"/>
            <a:ext cx="2800350" cy="1016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64CF2E0-CCC4-4E1E-9902-C3C36AB3FDA4}" type="datetimeFigureOut">
              <a:rPr lang="en-US" smtClean="0"/>
              <a:t>6/5/2018</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EF0253FC-5BEB-47FE-B836-C0026485290B}" type="slidenum">
              <a:rPr lang="en-US" smtClean="0"/>
              <a:pPr>
                <a:defRPr/>
              </a:pPr>
              <a:t>‹#›</a:t>
            </a:fld>
            <a:endParaRPr lang="en-US" dirty="0"/>
          </a:p>
        </p:txBody>
      </p:sp>
      <p:sp>
        <p:nvSpPr>
          <p:cNvPr id="11" name="Content Placeholder 10"/>
          <p:cNvSpPr>
            <a:spLocks noGrp="1"/>
          </p:cNvSpPr>
          <p:nvPr>
            <p:ph sz="half" idx="2"/>
          </p:nvPr>
        </p:nvSpPr>
        <p:spPr>
          <a:xfrm>
            <a:off x="685800" y="2997200"/>
            <a:ext cx="2800350" cy="51816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3714750" y="2997200"/>
            <a:ext cx="2800350" cy="51816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64CF2E0-CCC4-4E1E-9902-C3C36AB3FDA4}" type="datetimeFigureOut">
              <a:rPr lang="en-US" smtClean="0"/>
              <a:t>6/5/2018</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42D97C27-9384-44D5-8D3B-9D3F27547CDB}"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CF2E0-CCC4-4E1E-9902-C3C36AB3FDA4}" type="datetimeFigureOut">
              <a:rPr lang="en-US" smtClean="0"/>
              <a:t>6/5/2018</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836ADCA2-8D59-463A-8AA3-91C9CB1E82FA}"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6858000" cy="9144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9" name="Rounded Rectangle 8"/>
          <p:cNvSpPr/>
          <p:nvPr/>
        </p:nvSpPr>
        <p:spPr>
          <a:xfrm>
            <a:off x="48006" y="93007"/>
            <a:ext cx="6760029" cy="8924544"/>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685800" y="364067"/>
            <a:ext cx="5829300" cy="1524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2133600"/>
            <a:ext cx="1428750" cy="59944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64CF2E0-CCC4-4E1E-9902-C3C36AB3FDA4}" type="datetimeFigureOut">
              <a:rPr lang="en-US" smtClean="0"/>
              <a:t>6/5/2018</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50E0E738-6971-49BF-94E6-61E0AB4BD010}" type="slidenum">
              <a:rPr lang="en-US" smtClean="0"/>
              <a:pPr>
                <a:defRPr/>
              </a:pPr>
              <a:t>‹#›</a:t>
            </a:fld>
            <a:endParaRPr lang="en-US" dirty="0"/>
          </a:p>
        </p:txBody>
      </p:sp>
      <p:sp>
        <p:nvSpPr>
          <p:cNvPr id="11" name="Content Placeholder 10"/>
          <p:cNvSpPr>
            <a:spLocks noGrp="1"/>
          </p:cNvSpPr>
          <p:nvPr>
            <p:ph sz="quarter" idx="1"/>
          </p:nvPr>
        </p:nvSpPr>
        <p:spPr>
          <a:xfrm>
            <a:off x="2228850" y="2133600"/>
            <a:ext cx="4286250" cy="59944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534067"/>
            <a:ext cx="5486400" cy="696384"/>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85800" y="7261100"/>
            <a:ext cx="5486400" cy="9144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64CF2E0-CCC4-4E1E-9902-C3C36AB3FDA4}" type="datetimeFigureOut">
              <a:rPr lang="en-US" smtClean="0"/>
              <a:t>6/5/2018</a:t>
            </a:fld>
            <a:endParaRPr lang="en-US" dirty="0"/>
          </a:p>
        </p:txBody>
      </p:sp>
      <p:sp>
        <p:nvSpPr>
          <p:cNvPr id="6" name="Footer Placeholder 5"/>
          <p:cNvSpPr>
            <a:spLocks noGrp="1"/>
          </p:cNvSpPr>
          <p:nvPr>
            <p:ph type="ftr" sz="quarter" idx="11"/>
          </p:nvPr>
        </p:nvSpPr>
        <p:spPr>
          <a:xfrm>
            <a:off x="685800" y="8229600"/>
            <a:ext cx="2914650" cy="609600"/>
          </a:xfrm>
        </p:spPr>
        <p:txBody>
          <a:bodyPr/>
          <a:lstStyle/>
          <a:p>
            <a:pPr>
              <a:defRPr/>
            </a:pPr>
            <a:endParaRPr lang="en-US" dirty="0"/>
          </a:p>
        </p:txBody>
      </p:sp>
      <p:sp>
        <p:nvSpPr>
          <p:cNvPr id="7" name="Slide Number Placeholder 6"/>
          <p:cNvSpPr>
            <a:spLocks noGrp="1"/>
          </p:cNvSpPr>
          <p:nvPr>
            <p:ph type="sldNum" sz="quarter" idx="12"/>
          </p:nvPr>
        </p:nvSpPr>
        <p:spPr>
          <a:xfrm>
            <a:off x="109728" y="8278368"/>
            <a:ext cx="342900" cy="609600"/>
          </a:xfrm>
        </p:spPr>
        <p:txBody>
          <a:bodyPr/>
          <a:lstStyle/>
          <a:p>
            <a:pPr>
              <a:defRPr/>
            </a:pPr>
            <a:fld id="{FE63724E-AF76-4B2E-A550-4ED3A1C50A93}" type="slidenum">
              <a:rPr lang="en-US" smtClean="0"/>
              <a:pPr>
                <a:defRPr/>
              </a:pPr>
              <a:t>‹#›</a:t>
            </a:fld>
            <a:endParaRPr lang="en-US" dirty="0"/>
          </a:p>
        </p:txBody>
      </p:sp>
      <p:sp>
        <p:nvSpPr>
          <p:cNvPr id="11" name="Rectangle 10"/>
          <p:cNvSpPr/>
          <p:nvPr/>
        </p:nvSpPr>
        <p:spPr>
          <a:xfrm flipV="1">
            <a:off x="51230" y="6244740"/>
            <a:ext cx="6755130" cy="12192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51382" y="6200633"/>
            <a:ext cx="6754979" cy="6095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p:nvPr/>
        </p:nvSpPr>
        <p:spPr>
          <a:xfrm>
            <a:off x="51383" y="6364299"/>
            <a:ext cx="6754978" cy="65076"/>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Picture Placeholder 2"/>
          <p:cNvSpPr>
            <a:spLocks noGrp="1"/>
          </p:cNvSpPr>
          <p:nvPr>
            <p:ph type="pic" idx="1"/>
          </p:nvPr>
        </p:nvSpPr>
        <p:spPr>
          <a:xfrm>
            <a:off x="51231" y="88901"/>
            <a:ext cx="6751405" cy="6108700"/>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6858000" cy="9144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8" name="Rounded Rectangle 7"/>
          <p:cNvSpPr/>
          <p:nvPr/>
        </p:nvSpPr>
        <p:spPr>
          <a:xfrm>
            <a:off x="48006" y="93007"/>
            <a:ext cx="6760029" cy="8924544"/>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685800" y="366184"/>
            <a:ext cx="5829300" cy="1524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85800" y="1930400"/>
            <a:ext cx="5829300" cy="6096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629150" y="8255000"/>
            <a:ext cx="1857375" cy="635000"/>
          </a:xfrm>
          <a:prstGeom prst="rect">
            <a:avLst/>
          </a:prstGeom>
        </p:spPr>
        <p:txBody>
          <a:bodyPr anchor="ctr" anchorCtr="0"/>
          <a:lstStyle>
            <a:lvl1pPr algn="r" eaLnBrk="1" latinLnBrk="0" hangingPunct="1">
              <a:defRPr kumimoji="0" sz="1400">
                <a:solidFill>
                  <a:schemeClr val="tx2"/>
                </a:solidFill>
              </a:defRPr>
            </a:lvl1pPr>
          </a:lstStyle>
          <a:p>
            <a:pPr algn="r" eaLnBrk="1" latinLnBrk="0" hangingPunct="1"/>
            <a:fld id="{564CF2E0-CCC4-4E1E-9902-C3C36AB3FDA4}" type="datetimeFigureOut">
              <a:rPr lang="en-US" smtClean="0"/>
              <a:t>6/5/2018</a:t>
            </a:fld>
            <a:endParaRPr lang="en-US" sz="1400" dirty="0">
              <a:solidFill>
                <a:schemeClr val="tx2"/>
              </a:solidFill>
            </a:endParaRPr>
          </a:p>
        </p:txBody>
      </p:sp>
      <p:sp>
        <p:nvSpPr>
          <p:cNvPr id="3" name="Footer Placeholder 2"/>
          <p:cNvSpPr>
            <a:spLocks noGrp="1"/>
          </p:cNvSpPr>
          <p:nvPr>
            <p:ph type="ftr" sz="quarter" idx="3"/>
          </p:nvPr>
        </p:nvSpPr>
        <p:spPr>
          <a:xfrm>
            <a:off x="685800" y="8229600"/>
            <a:ext cx="2971800" cy="609600"/>
          </a:xfrm>
          <a:prstGeom prst="rect">
            <a:avLst/>
          </a:prstGeom>
        </p:spPr>
        <p:txBody>
          <a:bodyPr anchor="ctr" anchorCtr="0"/>
          <a:lstStyle>
            <a:lvl1pPr eaLnBrk="1" latinLnBrk="0" hangingPunct="1">
              <a:defRPr kumimoji="0" sz="1400">
                <a:solidFill>
                  <a:schemeClr val="tx2"/>
                </a:solidFill>
              </a:defRPr>
            </a:lvl1pPr>
          </a:lstStyle>
          <a:p>
            <a:pPr>
              <a:defRPr/>
            </a:pPr>
            <a:endParaRPr lang="en-US" dirty="0"/>
          </a:p>
        </p:txBody>
      </p:sp>
      <p:sp>
        <p:nvSpPr>
          <p:cNvPr id="23" name="Slide Number Placeholder 22"/>
          <p:cNvSpPr>
            <a:spLocks noGrp="1"/>
          </p:cNvSpPr>
          <p:nvPr>
            <p:ph type="sldNum" sz="quarter" idx="4"/>
          </p:nvPr>
        </p:nvSpPr>
        <p:spPr>
          <a:xfrm>
            <a:off x="109728" y="8280400"/>
            <a:ext cx="342900" cy="6096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36337E24-0349-418E-B1DA-6CE18DBD0FF9}"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3074" name="AutoShape 22"/>
          <p:cNvSpPr>
            <a:spLocks noChangeArrowheads="1"/>
          </p:cNvSpPr>
          <p:nvPr/>
        </p:nvSpPr>
        <p:spPr bwMode="auto">
          <a:xfrm>
            <a:off x="1299595" y="304800"/>
            <a:ext cx="4339205" cy="1219200"/>
          </a:xfrm>
          <a:prstGeom prst="horizontalScroll">
            <a:avLst>
              <a:gd name="adj" fmla="val 125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solidFill>
                <a:schemeClr val="bg1"/>
              </a:solidFill>
            </a:endParaRPr>
          </a:p>
        </p:txBody>
      </p:sp>
      <p:sp>
        <p:nvSpPr>
          <p:cNvPr id="3075" name="Rectangle 2"/>
          <p:cNvSpPr>
            <a:spLocks noGrp="1" noChangeArrowheads="1"/>
          </p:cNvSpPr>
          <p:nvPr>
            <p:ph type="ctrTitle"/>
          </p:nvPr>
        </p:nvSpPr>
        <p:spPr>
          <a:xfrm>
            <a:off x="1524000" y="457200"/>
            <a:ext cx="3810000" cy="838200"/>
          </a:xfrm>
          <a:noFill/>
        </p:spPr>
        <p:txBody>
          <a:bodyPr>
            <a:noAutofit/>
          </a:bodyPr>
          <a:lstStyle/>
          <a:p>
            <a:pPr eaLnBrk="1" hangingPunct="1"/>
            <a:r>
              <a:rPr lang="en-US" b="1" dirty="0" smtClean="0">
                <a:solidFill>
                  <a:schemeClr val="accent1">
                    <a:lumMod val="50000"/>
                  </a:schemeClr>
                </a:solidFill>
                <a:latin typeface="Arial" pitchFamily="34" charset="0"/>
              </a:rPr>
              <a:t>The Guardian</a:t>
            </a:r>
            <a:r>
              <a:rPr lang="en-US" sz="4400" b="1" dirty="0" smtClean="0">
                <a:solidFill>
                  <a:schemeClr val="accent1">
                    <a:lumMod val="50000"/>
                  </a:schemeClr>
                </a:solidFill>
                <a:latin typeface="Arial" pitchFamily="34" charset="0"/>
              </a:rPr>
              <a:t/>
            </a:r>
            <a:br>
              <a:rPr lang="en-US" sz="4400" b="1" dirty="0" smtClean="0">
                <a:solidFill>
                  <a:schemeClr val="accent1">
                    <a:lumMod val="50000"/>
                  </a:schemeClr>
                </a:solidFill>
                <a:latin typeface="Arial" pitchFamily="34" charset="0"/>
              </a:rPr>
            </a:br>
            <a:r>
              <a:rPr lang="en-US" sz="2800" b="1" dirty="0" smtClean="0">
                <a:solidFill>
                  <a:schemeClr val="accent1">
                    <a:lumMod val="50000"/>
                  </a:schemeClr>
                </a:solidFill>
                <a:latin typeface="Arial" pitchFamily="34" charset="0"/>
              </a:rPr>
              <a:t>Annual Report 2017</a:t>
            </a:r>
          </a:p>
        </p:txBody>
      </p:sp>
      <p:pic>
        <p:nvPicPr>
          <p:cNvPr id="3076" name="Picture 14" descr="Sprite_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32" y="260804"/>
            <a:ext cx="1198563" cy="1340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36"/>
          <p:cNvSpPr txBox="1">
            <a:spLocks noChangeArrowheads="1"/>
          </p:cNvSpPr>
          <p:nvPr/>
        </p:nvSpPr>
        <p:spPr bwMode="auto">
          <a:xfrm>
            <a:off x="990600" y="2526705"/>
            <a:ext cx="4876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4400" b="1" dirty="0">
                <a:solidFill>
                  <a:schemeClr val="bg1"/>
                </a:solidFill>
              </a:rPr>
              <a:t>Preventing Crime</a:t>
            </a:r>
          </a:p>
        </p:txBody>
      </p:sp>
      <p:sp>
        <p:nvSpPr>
          <p:cNvPr id="3079" name="Text Box 38"/>
          <p:cNvSpPr txBox="1">
            <a:spLocks noChangeArrowheads="1"/>
          </p:cNvSpPr>
          <p:nvPr/>
        </p:nvSpPr>
        <p:spPr bwMode="auto">
          <a:xfrm>
            <a:off x="465296" y="7612720"/>
            <a:ext cx="592740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3600" b="1" dirty="0" smtClean="0">
                <a:solidFill>
                  <a:schemeClr val="accent1">
                    <a:lumMod val="50000"/>
                  </a:schemeClr>
                </a:solidFill>
              </a:rPr>
              <a:t>With Community </a:t>
            </a:r>
            <a:r>
              <a:rPr lang="en-US" sz="3600" b="1" dirty="0">
                <a:solidFill>
                  <a:schemeClr val="accent1">
                    <a:lumMod val="50000"/>
                  </a:schemeClr>
                </a:solidFill>
              </a:rPr>
              <a:t>Partnerships</a:t>
            </a:r>
          </a:p>
        </p:txBody>
      </p:sp>
      <p:pic>
        <p:nvPicPr>
          <p:cNvPr id="3082" name="Picture 10" descr="C:\Users\cyermack\Pictures\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863" y="231775"/>
            <a:ext cx="10191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38368" y="4250323"/>
            <a:ext cx="2981265" cy="338554"/>
          </a:xfrm>
          <a:prstGeom prst="rect">
            <a:avLst/>
          </a:prstGeom>
          <a:solidFill>
            <a:schemeClr val="bg1"/>
          </a:solidFill>
        </p:spPr>
        <p:txBody>
          <a:bodyPr wrap="none" rtlCol="0">
            <a:spAutoFit/>
          </a:bodyPr>
          <a:lstStyle/>
          <a:p>
            <a:pPr algn="ctr"/>
            <a:r>
              <a:rPr lang="en-US" sz="1600" dirty="0" smtClean="0">
                <a:solidFill>
                  <a:schemeClr val="accent1">
                    <a:lumMod val="50000"/>
                  </a:schemeClr>
                </a:solidFill>
              </a:rPr>
              <a:t>2017 Citizen’s Police Academy</a:t>
            </a:r>
            <a:endParaRPr lang="en-US" sz="1600" dirty="0">
              <a:solidFill>
                <a:schemeClr val="accent1">
                  <a:lumMod val="50000"/>
                </a:schemeClr>
              </a:solidFill>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5737"/>
          <a:stretch/>
        </p:blipFill>
        <p:spPr>
          <a:xfrm>
            <a:off x="1023102" y="4588877"/>
            <a:ext cx="4811797" cy="302384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62000" y="152400"/>
            <a:ext cx="4343400" cy="1524000"/>
          </a:xfrm>
        </p:spPr>
        <p:txBody>
          <a:bodyPr>
            <a:normAutofit fontScale="90000"/>
          </a:bodyPr>
          <a:lstStyle/>
          <a:p>
            <a:pPr algn="ctr" eaLnBrk="1" hangingPunct="1"/>
            <a:r>
              <a:rPr lang="en-US" sz="4000" b="1" dirty="0" smtClean="0">
                <a:solidFill>
                  <a:schemeClr val="accent1">
                    <a:lumMod val="50000"/>
                  </a:schemeClr>
                </a:solidFill>
                <a:latin typeface="Arial" pitchFamily="34" charset="0"/>
              </a:rPr>
              <a:t>Major </a:t>
            </a:r>
            <a:br>
              <a:rPr lang="en-US" sz="4000" b="1" dirty="0" smtClean="0">
                <a:solidFill>
                  <a:schemeClr val="accent1">
                    <a:lumMod val="50000"/>
                  </a:schemeClr>
                </a:solidFill>
                <a:latin typeface="Arial" pitchFamily="34" charset="0"/>
              </a:rPr>
            </a:br>
            <a:r>
              <a:rPr lang="en-US" sz="4000" b="1" dirty="0" smtClean="0">
                <a:solidFill>
                  <a:schemeClr val="accent1">
                    <a:lumMod val="50000"/>
                  </a:schemeClr>
                </a:solidFill>
                <a:latin typeface="Arial" pitchFamily="34" charset="0"/>
              </a:rPr>
              <a:t>Chris Matson </a:t>
            </a:r>
            <a:br>
              <a:rPr lang="en-US" sz="4000" b="1" dirty="0" smtClean="0">
                <a:solidFill>
                  <a:schemeClr val="accent1">
                    <a:lumMod val="50000"/>
                  </a:schemeClr>
                </a:solidFill>
                <a:latin typeface="Arial" pitchFamily="34" charset="0"/>
              </a:rPr>
            </a:br>
            <a:r>
              <a:rPr lang="en-US" sz="1800" b="1" dirty="0" smtClean="0">
                <a:solidFill>
                  <a:schemeClr val="accent1">
                    <a:lumMod val="50000"/>
                  </a:schemeClr>
                </a:solidFill>
                <a:latin typeface="Arial" pitchFamily="34" charset="0"/>
              </a:rPr>
              <a:t>Operations Division Commander</a:t>
            </a:r>
          </a:p>
        </p:txBody>
      </p:sp>
      <p:sp>
        <p:nvSpPr>
          <p:cNvPr id="10244" name="Line 4"/>
          <p:cNvSpPr>
            <a:spLocks noChangeShapeType="1"/>
          </p:cNvSpPr>
          <p:nvPr/>
        </p:nvSpPr>
        <p:spPr bwMode="auto">
          <a:xfrm>
            <a:off x="609600" y="8839200"/>
            <a:ext cx="533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245" name="AutoShape 5"/>
          <p:cNvSpPr>
            <a:spLocks noChangeArrowheads="1"/>
          </p:cNvSpPr>
          <p:nvPr/>
        </p:nvSpPr>
        <p:spPr bwMode="auto">
          <a:xfrm>
            <a:off x="6019800" y="8534400"/>
            <a:ext cx="533400" cy="533400"/>
          </a:xfrm>
          <a:prstGeom prst="star8">
            <a:avLst>
              <a:gd name="adj" fmla="val 38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t>9</a:t>
            </a:r>
          </a:p>
        </p:txBody>
      </p:sp>
      <p:sp>
        <p:nvSpPr>
          <p:cNvPr id="10246" name="Text Box 6"/>
          <p:cNvSpPr txBox="1">
            <a:spLocks noChangeArrowheads="1"/>
          </p:cNvSpPr>
          <p:nvPr/>
        </p:nvSpPr>
        <p:spPr bwMode="auto">
          <a:xfrm>
            <a:off x="571500" y="1854200"/>
            <a:ext cx="5867400" cy="6324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sz="1350" dirty="0"/>
              <a:t>Major Chris Matson is the Operations </a:t>
            </a:r>
            <a:r>
              <a:rPr lang="en-US" sz="1350" dirty="0" smtClean="0"/>
              <a:t>Major and </a:t>
            </a:r>
            <a:r>
              <a:rPr lang="en-US" sz="1350" dirty="0"/>
              <a:t>manages </a:t>
            </a:r>
            <a:r>
              <a:rPr lang="en-US" sz="1350" dirty="0" smtClean="0"/>
              <a:t>the </a:t>
            </a:r>
            <a:r>
              <a:rPr lang="en-US" sz="1350" dirty="0"/>
              <a:t>patrol division which consists of </a:t>
            </a:r>
            <a:r>
              <a:rPr lang="en-US" sz="1350" dirty="0" smtClean="0"/>
              <a:t>four commanders, twelve supervisors and fifty- </a:t>
            </a:r>
            <a:r>
              <a:rPr lang="en-US" sz="1350" dirty="0"/>
              <a:t>six </a:t>
            </a:r>
            <a:r>
              <a:rPr lang="en-US" sz="1350" dirty="0" smtClean="0"/>
              <a:t>officers.  </a:t>
            </a:r>
            <a:r>
              <a:rPr lang="en-US" sz="1350" dirty="0"/>
              <a:t>He has a Bachelor’s Degree in Criminal Justice and a Masters Degree in Public Administration, both from Columbus State University.  </a:t>
            </a:r>
          </a:p>
          <a:p>
            <a:pPr algn="just" eaLnBrk="1" hangingPunct="1"/>
            <a:endParaRPr lang="en-US" sz="1350" dirty="0"/>
          </a:p>
          <a:p>
            <a:pPr algn="just" eaLnBrk="1" hangingPunct="1"/>
            <a:r>
              <a:rPr lang="en-US" sz="1350" dirty="0" smtClean="0"/>
              <a:t>A native of Ohio, he </a:t>
            </a:r>
            <a:r>
              <a:rPr lang="en-US" sz="1350" dirty="0"/>
              <a:t>moved to Georgia after high school.  He began his law enforcement career in 1987 </a:t>
            </a:r>
            <a:r>
              <a:rPr lang="en-US" sz="1350" dirty="0" smtClean="0"/>
              <a:t>with Peachtree City Police, </a:t>
            </a:r>
            <a:r>
              <a:rPr lang="en-US" sz="1350" dirty="0"/>
              <a:t>and came to Forest Park in 1992.  </a:t>
            </a:r>
            <a:r>
              <a:rPr lang="en-US" sz="1350" dirty="0" smtClean="0"/>
              <a:t>He </a:t>
            </a:r>
            <a:r>
              <a:rPr lang="en-US" sz="1350" dirty="0"/>
              <a:t>has held </a:t>
            </a:r>
            <a:r>
              <a:rPr lang="en-US" sz="1350" dirty="0" smtClean="0"/>
              <a:t>a number of positions </a:t>
            </a:r>
            <a:r>
              <a:rPr lang="en-US" sz="1350" dirty="0"/>
              <a:t>including communications operator, patrol officer, specialized traffic enforcement and accident investigation officer, detective, and motorcycle officer.  He </a:t>
            </a:r>
            <a:r>
              <a:rPr lang="en-US" sz="1350" dirty="0" smtClean="0"/>
              <a:t>held </a:t>
            </a:r>
            <a:r>
              <a:rPr lang="en-US" sz="1350" dirty="0"/>
              <a:t>the ranks of sergeant, lieutenant, and captain before </a:t>
            </a:r>
            <a:r>
              <a:rPr lang="en-US" sz="1350" dirty="0" smtClean="0"/>
              <a:t>his promotion </a:t>
            </a:r>
            <a:r>
              <a:rPr lang="en-US" sz="1350" dirty="0"/>
              <a:t>to major in 2006.  He also </a:t>
            </a:r>
            <a:r>
              <a:rPr lang="en-US" sz="1350" dirty="0" smtClean="0"/>
              <a:t>obtained </a:t>
            </a:r>
            <a:r>
              <a:rPr lang="en-US" sz="1350" dirty="0"/>
              <a:t>his </a:t>
            </a:r>
            <a:r>
              <a:rPr lang="en-US" sz="1350" dirty="0" smtClean="0"/>
              <a:t>POST supervision </a:t>
            </a:r>
            <a:r>
              <a:rPr lang="en-US" sz="1350" dirty="0"/>
              <a:t>and management </a:t>
            </a:r>
            <a:r>
              <a:rPr lang="en-US" sz="1350" dirty="0" smtClean="0"/>
              <a:t>certifications</a:t>
            </a:r>
            <a:r>
              <a:rPr lang="en-US" sz="1350" dirty="0"/>
              <a:t>.  </a:t>
            </a:r>
          </a:p>
          <a:p>
            <a:pPr algn="just" eaLnBrk="1" hangingPunct="1"/>
            <a:endParaRPr lang="en-US" sz="1350" dirty="0"/>
          </a:p>
          <a:p>
            <a:pPr algn="just" eaLnBrk="1" hangingPunct="1"/>
            <a:r>
              <a:rPr lang="en-US" sz="1350" dirty="0"/>
              <a:t>Major Matson </a:t>
            </a:r>
            <a:r>
              <a:rPr lang="en-US" sz="1350" dirty="0" smtClean="0"/>
              <a:t>is a </a:t>
            </a:r>
            <a:r>
              <a:rPr lang="en-US" sz="1350" dirty="0"/>
              <a:t>state certified police </a:t>
            </a:r>
            <a:r>
              <a:rPr lang="en-US" sz="1350" dirty="0" smtClean="0"/>
              <a:t>instructor, and a </a:t>
            </a:r>
            <a:r>
              <a:rPr lang="en-US" sz="1350" dirty="0"/>
              <a:t>firearms </a:t>
            </a:r>
            <a:r>
              <a:rPr lang="en-US" sz="1350" dirty="0" smtClean="0"/>
              <a:t>and Taser instructor.  </a:t>
            </a:r>
            <a:r>
              <a:rPr lang="en-US" sz="1350" dirty="0"/>
              <a:t>He coordinates the </a:t>
            </a:r>
            <a:r>
              <a:rPr lang="en-US" sz="1350" dirty="0" smtClean="0"/>
              <a:t>training</a:t>
            </a:r>
            <a:r>
              <a:rPr lang="en-US" sz="1350" dirty="0"/>
              <a:t> </a:t>
            </a:r>
            <a:r>
              <a:rPr lang="en-US" sz="1350" dirty="0" smtClean="0"/>
              <a:t>and qualification </a:t>
            </a:r>
            <a:r>
              <a:rPr lang="en-US" sz="1350" dirty="0"/>
              <a:t>of </a:t>
            </a:r>
            <a:r>
              <a:rPr lang="en-US" sz="1350" dirty="0" smtClean="0"/>
              <a:t>department personnel in </a:t>
            </a:r>
            <a:r>
              <a:rPr lang="en-US" sz="1350" dirty="0"/>
              <a:t>the use of firearms and Tasers.  </a:t>
            </a:r>
          </a:p>
          <a:p>
            <a:pPr algn="just" eaLnBrk="1" hangingPunct="1"/>
            <a:endParaRPr lang="en-US" sz="1350" dirty="0"/>
          </a:p>
          <a:p>
            <a:pPr algn="just" eaLnBrk="1" hangingPunct="1"/>
            <a:r>
              <a:rPr lang="en-US" sz="1350" dirty="0"/>
              <a:t>Major Matson </a:t>
            </a:r>
            <a:r>
              <a:rPr lang="en-US" sz="1350" dirty="0" smtClean="0"/>
              <a:t>is a featured speaker at </a:t>
            </a:r>
            <a:r>
              <a:rPr lang="en-US" sz="1350" dirty="0"/>
              <a:t>civic </a:t>
            </a:r>
            <a:r>
              <a:rPr lang="en-US" sz="1350" dirty="0" smtClean="0"/>
              <a:t>groups </a:t>
            </a:r>
            <a:r>
              <a:rPr lang="en-US" sz="1350" dirty="0"/>
              <a:t>and community outreach meetings such as Neighborhood </a:t>
            </a:r>
            <a:r>
              <a:rPr lang="en-US" sz="1350" dirty="0" smtClean="0"/>
              <a:t>Watch, Citizen Police Academy, </a:t>
            </a:r>
            <a:r>
              <a:rPr lang="en-US" sz="1350" dirty="0"/>
              <a:t>and Triad.  Triad has over 100 members and he coordinates </a:t>
            </a:r>
            <a:r>
              <a:rPr lang="en-US" sz="1350" dirty="0" smtClean="0"/>
              <a:t>monthly </a:t>
            </a:r>
            <a:r>
              <a:rPr lang="en-US" sz="1350" dirty="0"/>
              <a:t>meetings </a:t>
            </a:r>
            <a:r>
              <a:rPr lang="en-US" sz="1350" dirty="0" smtClean="0"/>
              <a:t>designed </a:t>
            </a:r>
            <a:r>
              <a:rPr lang="en-US" sz="1350" dirty="0"/>
              <a:t>to help seniors become less vulnerable to crime, </a:t>
            </a:r>
            <a:r>
              <a:rPr lang="en-US" sz="1350" dirty="0" smtClean="0"/>
              <a:t>improve relations </a:t>
            </a:r>
            <a:r>
              <a:rPr lang="en-US" sz="1350" dirty="0"/>
              <a:t>between seniors and the police, and </a:t>
            </a:r>
            <a:r>
              <a:rPr lang="en-US" sz="1350" dirty="0" smtClean="0"/>
              <a:t>enhance senior citizens’ quality </a:t>
            </a:r>
            <a:r>
              <a:rPr lang="en-US" sz="1350" dirty="0"/>
              <a:t>of life.  He is also a member of the National Triad Senior Advisory Committee.</a:t>
            </a:r>
          </a:p>
          <a:p>
            <a:pPr algn="just" eaLnBrk="1" hangingPunct="1"/>
            <a:endParaRPr lang="en-US" sz="1350" dirty="0"/>
          </a:p>
          <a:p>
            <a:pPr algn="just" eaLnBrk="1" hangingPunct="1"/>
            <a:r>
              <a:rPr lang="en-US" sz="1350" dirty="0"/>
              <a:t>Community partnerships are a vital key to the success of a city’s law enforcement </a:t>
            </a:r>
            <a:r>
              <a:rPr lang="en-US" sz="1350" dirty="0" smtClean="0"/>
              <a:t>agency. </a:t>
            </a:r>
            <a:r>
              <a:rPr lang="en-US" sz="1350" dirty="0"/>
              <a:t>Major Matson emphasizes the importance of good customer service and communication skills to the officers to help create such partnerships.</a:t>
            </a:r>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913" y="228600"/>
            <a:ext cx="101917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366184"/>
            <a:ext cx="5829300" cy="929216"/>
          </a:xfrm>
        </p:spPr>
        <p:txBody>
          <a:bodyPr/>
          <a:lstStyle/>
          <a:p>
            <a:pPr eaLnBrk="1" hangingPunct="1"/>
            <a:r>
              <a:rPr lang="en-US" b="1" dirty="0" smtClean="0">
                <a:solidFill>
                  <a:schemeClr val="accent1">
                    <a:lumMod val="50000"/>
                  </a:schemeClr>
                </a:solidFill>
                <a:latin typeface="Arial" pitchFamily="34" charset="0"/>
              </a:rPr>
              <a:t>Operations Division</a:t>
            </a:r>
          </a:p>
        </p:txBody>
      </p:sp>
      <p:sp>
        <p:nvSpPr>
          <p:cNvPr id="11267" name="Rectangle 3"/>
          <p:cNvSpPr>
            <a:spLocks noGrp="1" noChangeArrowheads="1"/>
          </p:cNvSpPr>
          <p:nvPr>
            <p:ph sz="quarter" idx="1"/>
          </p:nvPr>
        </p:nvSpPr>
        <p:spPr>
          <a:xfrm>
            <a:off x="304800" y="1638300"/>
            <a:ext cx="5989638" cy="7162800"/>
          </a:xfrm>
        </p:spPr>
        <p:txBody>
          <a:bodyPr/>
          <a:lstStyle/>
          <a:p>
            <a:pPr algn="just" eaLnBrk="1" hangingPunct="1">
              <a:lnSpc>
                <a:spcPct val="80000"/>
              </a:lnSpc>
              <a:buFontTx/>
              <a:buNone/>
            </a:pPr>
            <a:r>
              <a:rPr lang="en-US" sz="1600" dirty="0" smtClean="0">
                <a:solidFill>
                  <a:srgbClr val="721E18"/>
                </a:solidFill>
                <a:latin typeface="Arial" pitchFamily="34" charset="0"/>
              </a:rPr>
              <a:t>	The Operations Division performs field operations and promotes positive, proactive enforcement of State Laws and Local Ordinances within the boundaries of our jurisdiction. </a:t>
            </a:r>
          </a:p>
          <a:p>
            <a:pPr algn="just" eaLnBrk="1" hangingPunct="1">
              <a:lnSpc>
                <a:spcPct val="80000"/>
              </a:lnSpc>
              <a:buFontTx/>
              <a:buNone/>
            </a:pPr>
            <a:endParaRPr lang="en-US" sz="1600" dirty="0" smtClean="0">
              <a:solidFill>
                <a:srgbClr val="721E18"/>
              </a:solidFill>
              <a:latin typeface="Arial" pitchFamily="34" charset="0"/>
            </a:endParaRPr>
          </a:p>
          <a:p>
            <a:pPr algn="just" eaLnBrk="1" hangingPunct="1">
              <a:lnSpc>
                <a:spcPct val="80000"/>
              </a:lnSpc>
              <a:buFontTx/>
              <a:buNone/>
            </a:pPr>
            <a:r>
              <a:rPr lang="en-US" sz="1600" dirty="0" smtClean="0">
                <a:solidFill>
                  <a:srgbClr val="721E18"/>
                </a:solidFill>
                <a:latin typeface="Arial" pitchFamily="34" charset="0"/>
              </a:rPr>
              <a:t>	Our goals are to protect life and property, to address neighborhood concerns, be alert to any unusual activity, and to enhance the quality of life in our city. </a:t>
            </a:r>
          </a:p>
          <a:p>
            <a:pPr algn="just" eaLnBrk="1" hangingPunct="1">
              <a:lnSpc>
                <a:spcPct val="80000"/>
              </a:lnSpc>
              <a:buFontTx/>
              <a:buNone/>
            </a:pPr>
            <a:endParaRPr lang="en-US" sz="1600" dirty="0" smtClean="0">
              <a:solidFill>
                <a:srgbClr val="721E18"/>
              </a:solidFill>
              <a:latin typeface="Arial" pitchFamily="34" charset="0"/>
            </a:endParaRPr>
          </a:p>
          <a:p>
            <a:pPr algn="just" eaLnBrk="1" hangingPunct="1">
              <a:lnSpc>
                <a:spcPct val="80000"/>
              </a:lnSpc>
              <a:buFontTx/>
              <a:buNone/>
            </a:pPr>
            <a:r>
              <a:rPr lang="en-US" sz="1600" dirty="0" smtClean="0">
                <a:solidFill>
                  <a:srgbClr val="721E18"/>
                </a:solidFill>
                <a:latin typeface="Arial" pitchFamily="34" charset="0"/>
              </a:rPr>
              <a:t>	We aggressively apprehend criminals and identify suspects to prevent the commission of crime by reducing their opportunities. It is our mission to provide the order necessary for the individual pursuit of freedom, safety, and privacy.</a:t>
            </a:r>
          </a:p>
          <a:p>
            <a:pPr algn="just" eaLnBrk="1" hangingPunct="1">
              <a:lnSpc>
                <a:spcPct val="80000"/>
              </a:lnSpc>
              <a:buFontTx/>
              <a:buNone/>
            </a:pPr>
            <a:endParaRPr lang="en-US" sz="1600" dirty="0" smtClean="0">
              <a:solidFill>
                <a:srgbClr val="721E18"/>
              </a:solidFill>
              <a:latin typeface="Arial" pitchFamily="34" charset="0"/>
            </a:endParaRPr>
          </a:p>
          <a:p>
            <a:pPr algn="just" eaLnBrk="1" hangingPunct="1">
              <a:lnSpc>
                <a:spcPct val="80000"/>
              </a:lnSpc>
              <a:buFontTx/>
              <a:buNone/>
            </a:pPr>
            <a:r>
              <a:rPr lang="en-US" sz="1600" dirty="0" smtClean="0">
                <a:solidFill>
                  <a:srgbClr val="721E18"/>
                </a:solidFill>
                <a:latin typeface="Arial" pitchFamily="34" charset="0"/>
              </a:rPr>
              <a:t>	The uniform patrol teams’ mission is to be responsive to community and the geographical, and economic changes within our city. Through weekly COMSTAT meetings, we relentlessly analyze our tactics and strategies to ensure we are responding to issues in the most effective manner.</a:t>
            </a:r>
          </a:p>
          <a:p>
            <a:pPr algn="just" eaLnBrk="1" hangingPunct="1">
              <a:lnSpc>
                <a:spcPct val="80000"/>
              </a:lnSpc>
              <a:buFontTx/>
              <a:buNone/>
            </a:pPr>
            <a:endParaRPr lang="en-US" sz="1600" dirty="0" smtClean="0">
              <a:solidFill>
                <a:srgbClr val="721E18"/>
              </a:solidFill>
              <a:latin typeface="Arial" pitchFamily="34" charset="0"/>
            </a:endParaRPr>
          </a:p>
          <a:p>
            <a:pPr algn="just" eaLnBrk="1" hangingPunct="1">
              <a:lnSpc>
                <a:spcPct val="80000"/>
              </a:lnSpc>
              <a:buFontTx/>
              <a:buNone/>
            </a:pPr>
            <a:r>
              <a:rPr lang="en-US" sz="1600" dirty="0" smtClean="0">
                <a:solidFill>
                  <a:srgbClr val="721E18"/>
                </a:solidFill>
                <a:latin typeface="Arial" pitchFamily="34" charset="0"/>
              </a:rPr>
              <a:t>	We promote collaborative partnerships with our community, as well as our businesses, through daily interactions with those partners. </a:t>
            </a:r>
          </a:p>
          <a:p>
            <a:pPr algn="just" eaLnBrk="1" hangingPunct="1">
              <a:lnSpc>
                <a:spcPct val="80000"/>
              </a:lnSpc>
              <a:buFontTx/>
              <a:buNone/>
            </a:pPr>
            <a:endParaRPr lang="en-US" sz="1600" dirty="0" smtClean="0">
              <a:solidFill>
                <a:srgbClr val="721E18"/>
              </a:solidFill>
              <a:latin typeface="Arial" pitchFamily="34" charset="0"/>
            </a:endParaRPr>
          </a:p>
          <a:p>
            <a:pPr algn="just" eaLnBrk="1" hangingPunct="1">
              <a:lnSpc>
                <a:spcPct val="80000"/>
              </a:lnSpc>
              <a:buFontTx/>
              <a:buNone/>
            </a:pPr>
            <a:r>
              <a:rPr lang="en-US" sz="1600" dirty="0" smtClean="0">
                <a:solidFill>
                  <a:srgbClr val="721E18"/>
                </a:solidFill>
                <a:latin typeface="Arial" pitchFamily="34" charset="0"/>
              </a:rPr>
              <a:t>	We are committed to professionalism, quality community policing concepts, increased safety and security of our citizens, and the highest professional law enforcement standards under the guidelines of International Accreditation and State Certification.</a:t>
            </a:r>
          </a:p>
          <a:p>
            <a:pPr algn="just" eaLnBrk="1" hangingPunct="1">
              <a:lnSpc>
                <a:spcPct val="80000"/>
              </a:lnSpc>
              <a:buFontTx/>
              <a:buNone/>
            </a:pPr>
            <a:r>
              <a:rPr lang="en-US" sz="1600" dirty="0">
                <a:solidFill>
                  <a:srgbClr val="721E18"/>
                </a:solidFill>
                <a:latin typeface="Arial" pitchFamily="34" charset="0"/>
              </a:rPr>
              <a:t> </a:t>
            </a:r>
            <a:r>
              <a:rPr lang="en-US" sz="1600" dirty="0" smtClean="0">
                <a:solidFill>
                  <a:srgbClr val="721E18"/>
                </a:solidFill>
                <a:latin typeface="Arial" pitchFamily="34" charset="0"/>
              </a:rPr>
              <a:t>     </a:t>
            </a:r>
          </a:p>
        </p:txBody>
      </p:sp>
      <p:sp>
        <p:nvSpPr>
          <p:cNvPr id="11268" name="Line 4"/>
          <p:cNvSpPr>
            <a:spLocks noChangeShapeType="1"/>
          </p:cNvSpPr>
          <p:nvPr/>
        </p:nvSpPr>
        <p:spPr bwMode="auto">
          <a:xfrm>
            <a:off x="609600" y="8839200"/>
            <a:ext cx="533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269" name="AutoShape 5"/>
          <p:cNvSpPr>
            <a:spLocks noChangeArrowheads="1"/>
          </p:cNvSpPr>
          <p:nvPr/>
        </p:nvSpPr>
        <p:spPr bwMode="auto">
          <a:xfrm>
            <a:off x="6019800" y="8534400"/>
            <a:ext cx="533400" cy="533400"/>
          </a:xfrm>
          <a:prstGeom prst="star8">
            <a:avLst>
              <a:gd name="adj" fmla="val 38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smtClean="0"/>
              <a:t>10</a:t>
            </a:r>
            <a:endParaRPr lang="en-US" dirty="0"/>
          </a:p>
        </p:txBody>
      </p:sp>
      <p:pic>
        <p:nvPicPr>
          <p:cNvPr id="112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1038" y="273050"/>
            <a:ext cx="1017587"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4400" b="1" dirty="0" smtClean="0">
                <a:solidFill>
                  <a:schemeClr val="accent1">
                    <a:lumMod val="50000"/>
                  </a:schemeClr>
                </a:solidFill>
                <a:latin typeface="Arial" pitchFamily="34" charset="0"/>
              </a:rPr>
              <a:t>Patrol Team Commanders</a:t>
            </a:r>
          </a:p>
        </p:txBody>
      </p:sp>
      <p:sp>
        <p:nvSpPr>
          <p:cNvPr id="12291" name="Rectangle 3"/>
          <p:cNvSpPr>
            <a:spLocks noGrp="1" noChangeArrowheads="1"/>
          </p:cNvSpPr>
          <p:nvPr>
            <p:ph sz="quarter" idx="1"/>
          </p:nvPr>
        </p:nvSpPr>
        <p:spPr>
          <a:xfrm>
            <a:off x="762000" y="1905000"/>
            <a:ext cx="4572000" cy="6858000"/>
          </a:xfrm>
        </p:spPr>
        <p:txBody>
          <a:bodyPr/>
          <a:lstStyle/>
          <a:p>
            <a:pPr algn="ctr" eaLnBrk="1" hangingPunct="1">
              <a:lnSpc>
                <a:spcPct val="90000"/>
              </a:lnSpc>
              <a:buFontTx/>
              <a:buNone/>
            </a:pPr>
            <a:endParaRPr lang="en-US" sz="2000" dirty="0" smtClean="0">
              <a:solidFill>
                <a:schemeClr val="bg1"/>
              </a:solidFill>
            </a:endParaRPr>
          </a:p>
          <a:p>
            <a:pPr algn="ctr" eaLnBrk="1" hangingPunct="1">
              <a:lnSpc>
                <a:spcPct val="90000"/>
              </a:lnSpc>
              <a:buFontTx/>
              <a:buNone/>
            </a:pPr>
            <a:r>
              <a:rPr lang="en-US" sz="2000" b="1" dirty="0" smtClean="0">
                <a:solidFill>
                  <a:srgbClr val="0000A0"/>
                </a:solidFill>
                <a:latin typeface="Arial" pitchFamily="34" charset="0"/>
              </a:rPr>
              <a:t>Captain Alex Skwira</a:t>
            </a:r>
          </a:p>
          <a:p>
            <a:pPr algn="ctr" eaLnBrk="1" hangingPunct="1">
              <a:lnSpc>
                <a:spcPct val="90000"/>
              </a:lnSpc>
              <a:buFontTx/>
              <a:buNone/>
            </a:pPr>
            <a:r>
              <a:rPr lang="en-US" sz="2000" dirty="0" smtClean="0">
                <a:solidFill>
                  <a:srgbClr val="0000A0"/>
                </a:solidFill>
                <a:latin typeface="Arial" pitchFamily="34" charset="0"/>
              </a:rPr>
              <a:t>Adam Team</a:t>
            </a:r>
          </a:p>
          <a:p>
            <a:pPr algn="ctr" eaLnBrk="1" hangingPunct="1">
              <a:lnSpc>
                <a:spcPct val="90000"/>
              </a:lnSpc>
              <a:buFontTx/>
              <a:buNone/>
            </a:pPr>
            <a:endParaRPr lang="en-US" sz="2000" dirty="0" smtClean="0">
              <a:solidFill>
                <a:srgbClr val="0000A0"/>
              </a:solidFill>
              <a:latin typeface="Arial" pitchFamily="34" charset="0"/>
            </a:endParaRPr>
          </a:p>
          <a:p>
            <a:pPr algn="ctr" eaLnBrk="1" hangingPunct="1">
              <a:lnSpc>
                <a:spcPct val="90000"/>
              </a:lnSpc>
              <a:buFontTx/>
              <a:buNone/>
            </a:pPr>
            <a:endParaRPr lang="en-US" sz="1400" dirty="0" smtClean="0">
              <a:solidFill>
                <a:srgbClr val="0000A0"/>
              </a:solidFill>
              <a:latin typeface="Arial" pitchFamily="34" charset="0"/>
            </a:endParaRPr>
          </a:p>
          <a:p>
            <a:pPr algn="ctr" eaLnBrk="1" hangingPunct="1">
              <a:lnSpc>
                <a:spcPct val="90000"/>
              </a:lnSpc>
              <a:buFontTx/>
              <a:buNone/>
            </a:pPr>
            <a:endParaRPr lang="en-US" sz="1400" dirty="0" smtClean="0">
              <a:solidFill>
                <a:srgbClr val="0000A0"/>
              </a:solidFill>
              <a:latin typeface="Arial" pitchFamily="34" charset="0"/>
            </a:endParaRPr>
          </a:p>
          <a:p>
            <a:pPr algn="ctr" eaLnBrk="1" hangingPunct="1">
              <a:lnSpc>
                <a:spcPct val="90000"/>
              </a:lnSpc>
              <a:buFontTx/>
              <a:buNone/>
            </a:pPr>
            <a:r>
              <a:rPr lang="en-US" sz="2000" b="1" dirty="0" smtClean="0">
                <a:solidFill>
                  <a:srgbClr val="0000A0"/>
                </a:solidFill>
                <a:latin typeface="Arial" pitchFamily="34" charset="0"/>
              </a:rPr>
              <a:t>Captain Jason Armstrong</a:t>
            </a:r>
          </a:p>
          <a:p>
            <a:pPr algn="ctr" eaLnBrk="1" hangingPunct="1">
              <a:lnSpc>
                <a:spcPct val="90000"/>
              </a:lnSpc>
              <a:buFontTx/>
              <a:buNone/>
            </a:pPr>
            <a:r>
              <a:rPr lang="en-US" sz="2000" dirty="0" smtClean="0">
                <a:solidFill>
                  <a:srgbClr val="0000A0"/>
                </a:solidFill>
                <a:latin typeface="Arial" pitchFamily="34" charset="0"/>
              </a:rPr>
              <a:t>Baker Team</a:t>
            </a:r>
          </a:p>
          <a:p>
            <a:pPr algn="ctr" eaLnBrk="1" hangingPunct="1">
              <a:lnSpc>
                <a:spcPct val="90000"/>
              </a:lnSpc>
              <a:buFontTx/>
              <a:buNone/>
            </a:pPr>
            <a:endParaRPr lang="en-US" sz="2000" dirty="0" smtClean="0">
              <a:solidFill>
                <a:srgbClr val="0000A0"/>
              </a:solidFill>
              <a:latin typeface="Arial" pitchFamily="34" charset="0"/>
            </a:endParaRPr>
          </a:p>
          <a:p>
            <a:pPr algn="ctr" eaLnBrk="1" hangingPunct="1">
              <a:lnSpc>
                <a:spcPct val="90000"/>
              </a:lnSpc>
              <a:buFontTx/>
              <a:buNone/>
            </a:pPr>
            <a:endParaRPr lang="en-US" sz="2000" b="1" dirty="0" smtClean="0">
              <a:solidFill>
                <a:srgbClr val="0000A0"/>
              </a:solidFill>
              <a:latin typeface="Arial" pitchFamily="34" charset="0"/>
            </a:endParaRPr>
          </a:p>
          <a:p>
            <a:pPr algn="ctr" eaLnBrk="1" hangingPunct="1">
              <a:lnSpc>
                <a:spcPct val="90000"/>
              </a:lnSpc>
              <a:buFontTx/>
              <a:buNone/>
            </a:pPr>
            <a:endParaRPr lang="en-US" sz="2000" b="1" dirty="0" smtClean="0">
              <a:solidFill>
                <a:srgbClr val="0000A0"/>
              </a:solidFill>
              <a:latin typeface="Arial" pitchFamily="34" charset="0"/>
            </a:endParaRPr>
          </a:p>
          <a:p>
            <a:pPr algn="ctr" eaLnBrk="1" hangingPunct="1">
              <a:lnSpc>
                <a:spcPct val="90000"/>
              </a:lnSpc>
              <a:buFontTx/>
              <a:buNone/>
            </a:pPr>
            <a:r>
              <a:rPr lang="en-US" sz="2000" b="1" dirty="0" smtClean="0">
                <a:solidFill>
                  <a:srgbClr val="0000A0"/>
                </a:solidFill>
                <a:latin typeface="Arial" pitchFamily="34" charset="0"/>
              </a:rPr>
              <a:t>Captain Daniel Podsiadly</a:t>
            </a:r>
          </a:p>
          <a:p>
            <a:pPr algn="ctr" eaLnBrk="1" hangingPunct="1">
              <a:lnSpc>
                <a:spcPct val="90000"/>
              </a:lnSpc>
              <a:buFontTx/>
              <a:buNone/>
            </a:pPr>
            <a:r>
              <a:rPr lang="en-US" sz="2000" dirty="0" smtClean="0">
                <a:solidFill>
                  <a:srgbClr val="0000A0"/>
                </a:solidFill>
                <a:latin typeface="Arial" pitchFamily="34" charset="0"/>
              </a:rPr>
              <a:t>Charlie Team</a:t>
            </a:r>
          </a:p>
          <a:p>
            <a:pPr algn="ctr" eaLnBrk="1" hangingPunct="1">
              <a:lnSpc>
                <a:spcPct val="90000"/>
              </a:lnSpc>
              <a:buFontTx/>
              <a:buNone/>
            </a:pPr>
            <a:endParaRPr lang="en-US" sz="2000" dirty="0" smtClean="0">
              <a:solidFill>
                <a:srgbClr val="0000A0"/>
              </a:solidFill>
              <a:latin typeface="Arial" pitchFamily="34" charset="0"/>
            </a:endParaRPr>
          </a:p>
          <a:p>
            <a:pPr algn="ctr" eaLnBrk="1" hangingPunct="1">
              <a:lnSpc>
                <a:spcPct val="90000"/>
              </a:lnSpc>
              <a:buFontTx/>
              <a:buNone/>
            </a:pPr>
            <a:endParaRPr lang="en-US" sz="2000" dirty="0" smtClean="0">
              <a:solidFill>
                <a:srgbClr val="0000A0"/>
              </a:solidFill>
              <a:latin typeface="Arial" pitchFamily="34" charset="0"/>
            </a:endParaRPr>
          </a:p>
          <a:p>
            <a:pPr algn="ctr" eaLnBrk="1" hangingPunct="1">
              <a:lnSpc>
                <a:spcPct val="90000"/>
              </a:lnSpc>
              <a:buFontTx/>
              <a:buNone/>
            </a:pPr>
            <a:endParaRPr lang="en-US" sz="2000" dirty="0" smtClean="0">
              <a:solidFill>
                <a:srgbClr val="0000A0"/>
              </a:solidFill>
              <a:latin typeface="Arial" pitchFamily="34" charset="0"/>
            </a:endParaRPr>
          </a:p>
          <a:p>
            <a:pPr algn="ctr" eaLnBrk="1" hangingPunct="1">
              <a:lnSpc>
                <a:spcPct val="90000"/>
              </a:lnSpc>
              <a:buFontTx/>
              <a:buNone/>
            </a:pPr>
            <a:r>
              <a:rPr lang="en-US" sz="2000" b="1" dirty="0" smtClean="0">
                <a:solidFill>
                  <a:srgbClr val="0000A0"/>
                </a:solidFill>
                <a:latin typeface="Arial" pitchFamily="34" charset="0"/>
              </a:rPr>
              <a:t>Captain Mike Gentry</a:t>
            </a:r>
          </a:p>
          <a:p>
            <a:pPr algn="ctr" eaLnBrk="1" hangingPunct="1">
              <a:lnSpc>
                <a:spcPct val="90000"/>
              </a:lnSpc>
              <a:buFontTx/>
              <a:buNone/>
            </a:pPr>
            <a:r>
              <a:rPr lang="en-US" sz="2000" dirty="0" smtClean="0">
                <a:solidFill>
                  <a:srgbClr val="0000A0"/>
                </a:solidFill>
                <a:latin typeface="Arial" pitchFamily="34" charset="0"/>
              </a:rPr>
              <a:t>Delta Team</a:t>
            </a:r>
          </a:p>
          <a:p>
            <a:pPr eaLnBrk="1" hangingPunct="1">
              <a:lnSpc>
                <a:spcPct val="90000"/>
              </a:lnSpc>
            </a:pPr>
            <a:endParaRPr lang="en-US" sz="2000" dirty="0" smtClean="0">
              <a:solidFill>
                <a:srgbClr val="0000A0"/>
              </a:solidFill>
              <a:latin typeface="Arial" pitchFamily="34" charset="0"/>
            </a:endParaRPr>
          </a:p>
        </p:txBody>
      </p:sp>
      <p:sp>
        <p:nvSpPr>
          <p:cNvPr id="12295" name="Line 8"/>
          <p:cNvSpPr>
            <a:spLocks noChangeShapeType="1"/>
          </p:cNvSpPr>
          <p:nvPr/>
        </p:nvSpPr>
        <p:spPr bwMode="auto">
          <a:xfrm>
            <a:off x="609600" y="8839200"/>
            <a:ext cx="533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296" name="AutoShape 9"/>
          <p:cNvSpPr>
            <a:spLocks noChangeArrowheads="1"/>
          </p:cNvSpPr>
          <p:nvPr/>
        </p:nvSpPr>
        <p:spPr bwMode="auto">
          <a:xfrm>
            <a:off x="6019800" y="8534400"/>
            <a:ext cx="533400" cy="533400"/>
          </a:xfrm>
          <a:prstGeom prst="star8">
            <a:avLst>
              <a:gd name="adj" fmla="val 38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smtClean="0"/>
              <a:t>11</a:t>
            </a:r>
            <a:endParaRPr lang="en-US" dirty="0"/>
          </a:p>
        </p:txBody>
      </p:sp>
      <p:pic>
        <p:nvPicPr>
          <p:cNvPr id="12298"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1038" y="228600"/>
            <a:ext cx="1017587"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366184"/>
            <a:ext cx="5829300" cy="1005416"/>
          </a:xfrm>
        </p:spPr>
        <p:txBody>
          <a:bodyPr/>
          <a:lstStyle/>
          <a:p>
            <a:pPr eaLnBrk="1" hangingPunct="1"/>
            <a:r>
              <a:rPr lang="en-US" sz="4000" b="1" dirty="0" smtClean="0">
                <a:solidFill>
                  <a:schemeClr val="accent1">
                    <a:lumMod val="50000"/>
                  </a:schemeClr>
                </a:solidFill>
                <a:latin typeface="Arial" pitchFamily="34" charset="0"/>
              </a:rPr>
              <a:t>Patrol Goals 2017</a:t>
            </a:r>
          </a:p>
        </p:txBody>
      </p:sp>
      <p:sp>
        <p:nvSpPr>
          <p:cNvPr id="13315" name="Rectangle 3"/>
          <p:cNvSpPr>
            <a:spLocks noGrp="1" noChangeArrowheads="1"/>
          </p:cNvSpPr>
          <p:nvPr>
            <p:ph sz="quarter" idx="1"/>
          </p:nvPr>
        </p:nvSpPr>
        <p:spPr>
          <a:xfrm>
            <a:off x="609600" y="1752600"/>
            <a:ext cx="6172200" cy="6781800"/>
          </a:xfrm>
        </p:spPr>
        <p:txBody>
          <a:bodyPr>
            <a:normAutofit/>
          </a:bodyPr>
          <a:lstStyle/>
          <a:p>
            <a:pPr eaLnBrk="1" hangingPunct="1">
              <a:buFontTx/>
              <a:buAutoNum type="arabicPeriod"/>
            </a:pPr>
            <a:endParaRPr lang="en-US" sz="1200" dirty="0" smtClean="0">
              <a:latin typeface="Arial" pitchFamily="34" charset="0"/>
            </a:endParaRPr>
          </a:p>
          <a:p>
            <a:pPr>
              <a:buFontTx/>
              <a:buAutoNum type="arabicPeriod"/>
            </a:pPr>
            <a:r>
              <a:rPr lang="en-US" sz="2400" dirty="0">
                <a:solidFill>
                  <a:schemeClr val="accent1"/>
                </a:solidFill>
                <a:latin typeface="Arial" pitchFamily="34" charset="0"/>
              </a:rPr>
              <a:t>Reduce Part-One Crimes by 10%</a:t>
            </a:r>
          </a:p>
          <a:p>
            <a:pPr>
              <a:buFontTx/>
              <a:buAutoNum type="arabicPeriod"/>
            </a:pPr>
            <a:r>
              <a:rPr lang="en-US" sz="2400" dirty="0">
                <a:solidFill>
                  <a:schemeClr val="accent1"/>
                </a:solidFill>
                <a:latin typeface="Arial" pitchFamily="34" charset="0"/>
              </a:rPr>
              <a:t>Increase recruiting and retention.</a:t>
            </a:r>
          </a:p>
          <a:p>
            <a:pPr>
              <a:buFontTx/>
              <a:buAutoNum type="arabicPeriod"/>
            </a:pPr>
            <a:r>
              <a:rPr lang="en-US" sz="2400" dirty="0">
                <a:solidFill>
                  <a:schemeClr val="accent1"/>
                </a:solidFill>
                <a:latin typeface="Arial" pitchFamily="34" charset="0"/>
              </a:rPr>
              <a:t>Decrease Highway/Street accidents by 10%</a:t>
            </a:r>
          </a:p>
          <a:p>
            <a:pPr>
              <a:buFontTx/>
              <a:buAutoNum type="arabicPeriod"/>
            </a:pPr>
            <a:r>
              <a:rPr lang="en-US" sz="2400" dirty="0">
                <a:solidFill>
                  <a:schemeClr val="accent1"/>
                </a:solidFill>
                <a:latin typeface="Arial" pitchFamily="34" charset="0"/>
              </a:rPr>
              <a:t>Increase management/supervision training.</a:t>
            </a:r>
          </a:p>
        </p:txBody>
      </p:sp>
      <p:sp>
        <p:nvSpPr>
          <p:cNvPr id="13316" name="Line 4"/>
          <p:cNvSpPr>
            <a:spLocks noChangeShapeType="1"/>
          </p:cNvSpPr>
          <p:nvPr/>
        </p:nvSpPr>
        <p:spPr bwMode="auto">
          <a:xfrm>
            <a:off x="609600" y="8839200"/>
            <a:ext cx="533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317" name="AutoShape 5"/>
          <p:cNvSpPr>
            <a:spLocks noChangeArrowheads="1"/>
          </p:cNvSpPr>
          <p:nvPr/>
        </p:nvSpPr>
        <p:spPr bwMode="auto">
          <a:xfrm>
            <a:off x="6019800" y="8534400"/>
            <a:ext cx="533400" cy="533400"/>
          </a:xfrm>
          <a:prstGeom prst="star8">
            <a:avLst>
              <a:gd name="adj" fmla="val 38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smtClean="0"/>
              <a:t>12</a:t>
            </a:r>
            <a:endParaRPr lang="en-US" dirty="0"/>
          </a:p>
        </p:txBody>
      </p:sp>
      <p:pic>
        <p:nvPicPr>
          <p:cNvPr id="133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913" y="228600"/>
            <a:ext cx="101917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24797" y="8427810"/>
            <a:ext cx="2608406" cy="369332"/>
          </a:xfrm>
          <a:prstGeom prst="rect">
            <a:avLst/>
          </a:prstGeom>
          <a:noFill/>
        </p:spPr>
        <p:txBody>
          <a:bodyPr wrap="none" rtlCol="0">
            <a:spAutoFit/>
          </a:bodyPr>
          <a:lstStyle/>
          <a:p>
            <a:r>
              <a:rPr lang="en-US" dirty="0" smtClean="0"/>
              <a:t>2017 “Shop with a Cop”</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5966505"/>
            <a:ext cx="3352800" cy="25146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228600"/>
            <a:ext cx="4876800" cy="990600"/>
          </a:xfrm>
        </p:spPr>
        <p:txBody>
          <a:bodyPr>
            <a:normAutofit/>
          </a:bodyPr>
          <a:lstStyle/>
          <a:p>
            <a:pPr eaLnBrk="1" hangingPunct="1"/>
            <a:r>
              <a:rPr lang="en-US" sz="3600" b="1" dirty="0" smtClean="0">
                <a:solidFill>
                  <a:schemeClr val="accent1">
                    <a:lumMod val="50000"/>
                  </a:schemeClr>
                </a:solidFill>
                <a:latin typeface="Arial" pitchFamily="34" charset="0"/>
              </a:rPr>
              <a:t>Accident Reduction</a:t>
            </a:r>
          </a:p>
        </p:txBody>
      </p:sp>
      <p:sp>
        <p:nvSpPr>
          <p:cNvPr id="14339" name="Rectangle 3"/>
          <p:cNvSpPr>
            <a:spLocks noGrp="1" noChangeArrowheads="1"/>
          </p:cNvSpPr>
          <p:nvPr>
            <p:ph type="body" sz="half" idx="1"/>
          </p:nvPr>
        </p:nvSpPr>
        <p:spPr>
          <a:xfrm>
            <a:off x="419100" y="1590221"/>
            <a:ext cx="6019800" cy="1152979"/>
          </a:xfrm>
        </p:spPr>
        <p:txBody>
          <a:bodyPr/>
          <a:lstStyle/>
          <a:p>
            <a:pPr algn="just" eaLnBrk="1" hangingPunct="1">
              <a:buFontTx/>
              <a:buNone/>
            </a:pPr>
            <a:r>
              <a:rPr lang="en-US" sz="1000" dirty="0" smtClean="0">
                <a:solidFill>
                  <a:srgbClr val="FF0000"/>
                </a:solidFill>
                <a:latin typeface="Arial" pitchFamily="34" charset="0"/>
              </a:rPr>
              <a:t>	</a:t>
            </a:r>
            <a:r>
              <a:rPr lang="en-US" sz="1600" dirty="0" smtClean="0">
                <a:solidFill>
                  <a:srgbClr val="FF0000"/>
                </a:solidFill>
                <a:latin typeface="Arial" pitchFamily="34" charset="0"/>
              </a:rPr>
              <a:t>Officers constantly strive to reduce traffic accidents with accident reduction patrols and aggressive traffic enforcement, not only to reduce deaths, injuries and property damage, but also to help deter crime in the process</a:t>
            </a:r>
            <a:r>
              <a:rPr lang="en-US" sz="2000" dirty="0" smtClean="0">
                <a:solidFill>
                  <a:srgbClr val="FF0000"/>
                </a:solidFill>
                <a:latin typeface="Arial" pitchFamily="34" charset="0"/>
              </a:rPr>
              <a:t>. </a:t>
            </a:r>
            <a:endParaRPr lang="en-US" sz="1600" dirty="0" smtClean="0">
              <a:solidFill>
                <a:srgbClr val="FF0000"/>
              </a:solidFill>
            </a:endParaRPr>
          </a:p>
        </p:txBody>
      </p:sp>
      <p:sp>
        <p:nvSpPr>
          <p:cNvPr id="14340" name="Line 4"/>
          <p:cNvSpPr>
            <a:spLocks noChangeShapeType="1"/>
          </p:cNvSpPr>
          <p:nvPr/>
        </p:nvSpPr>
        <p:spPr bwMode="auto">
          <a:xfrm>
            <a:off x="609600" y="8839200"/>
            <a:ext cx="533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341" name="AutoShape 5"/>
          <p:cNvSpPr>
            <a:spLocks noChangeArrowheads="1"/>
          </p:cNvSpPr>
          <p:nvPr/>
        </p:nvSpPr>
        <p:spPr bwMode="auto">
          <a:xfrm>
            <a:off x="6019800" y="8534400"/>
            <a:ext cx="533400" cy="533400"/>
          </a:xfrm>
          <a:prstGeom prst="star8">
            <a:avLst>
              <a:gd name="adj" fmla="val 38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smtClean="0"/>
              <a:t>13</a:t>
            </a:r>
            <a:endParaRPr lang="en-US" dirty="0"/>
          </a:p>
        </p:txBody>
      </p:sp>
      <p:sp>
        <p:nvSpPr>
          <p:cNvPr id="14342" name="Rectangle 1685"/>
          <p:cNvSpPr>
            <a:spLocks noChangeArrowheads="1"/>
          </p:cNvSpPr>
          <p:nvPr/>
        </p:nvSpPr>
        <p:spPr bwMode="auto">
          <a:xfrm>
            <a:off x="0" y="3657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4343" name="Rectangle 1688"/>
          <p:cNvSpPr>
            <a:spLocks noChangeArrowheads="1"/>
          </p:cNvSpPr>
          <p:nvPr/>
        </p:nvSpPr>
        <p:spPr bwMode="auto">
          <a:xfrm>
            <a:off x="762000" y="2133600"/>
            <a:ext cx="5772150"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endParaRPr lang="en-US" sz="2800" dirty="0">
              <a:solidFill>
                <a:schemeClr val="accent1"/>
              </a:solidFill>
              <a:latin typeface="Bookman Old Style" pitchFamily="18" charset="0"/>
            </a:endParaRPr>
          </a:p>
        </p:txBody>
      </p:sp>
      <p:pic>
        <p:nvPicPr>
          <p:cNvPr id="1434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913" y="228600"/>
            <a:ext cx="101917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Chart 1"/>
          <p:cNvGraphicFramePr/>
          <p:nvPr>
            <p:extLst>
              <p:ext uri="{D42A27DB-BD31-4B8C-83A1-F6EECF244321}">
                <p14:modId xmlns:p14="http://schemas.microsoft.com/office/powerpoint/2010/main" val="3957267635"/>
              </p:ext>
            </p:extLst>
          </p:nvPr>
        </p:nvGraphicFramePr>
        <p:xfrm>
          <a:off x="561975" y="2819400"/>
          <a:ext cx="5734050" cy="422195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152400"/>
            <a:ext cx="4648200" cy="1524000"/>
          </a:xfrm>
        </p:spPr>
        <p:txBody>
          <a:bodyPr>
            <a:normAutofit fontScale="90000"/>
          </a:bodyPr>
          <a:lstStyle/>
          <a:p>
            <a:pPr algn="ctr" eaLnBrk="1" hangingPunct="1"/>
            <a:r>
              <a:rPr lang="en-US" b="1" dirty="0" smtClean="0">
                <a:solidFill>
                  <a:schemeClr val="accent1">
                    <a:lumMod val="50000"/>
                  </a:schemeClr>
                </a:solidFill>
                <a:latin typeface="Arial" pitchFamily="34" charset="0"/>
              </a:rPr>
              <a:t>Captain</a:t>
            </a:r>
            <a:br>
              <a:rPr lang="en-US" b="1" dirty="0" smtClean="0">
                <a:solidFill>
                  <a:schemeClr val="accent1">
                    <a:lumMod val="50000"/>
                  </a:schemeClr>
                </a:solidFill>
                <a:latin typeface="Arial" pitchFamily="34" charset="0"/>
              </a:rPr>
            </a:br>
            <a:r>
              <a:rPr lang="en-US" b="1" dirty="0" smtClean="0">
                <a:solidFill>
                  <a:schemeClr val="accent1">
                    <a:lumMod val="50000"/>
                  </a:schemeClr>
                </a:solidFill>
                <a:latin typeface="Arial" pitchFamily="34" charset="0"/>
              </a:rPr>
              <a:t>James Delk</a:t>
            </a:r>
            <a:br>
              <a:rPr lang="en-US" b="1" dirty="0" smtClean="0">
                <a:solidFill>
                  <a:schemeClr val="accent1">
                    <a:lumMod val="50000"/>
                  </a:schemeClr>
                </a:solidFill>
                <a:latin typeface="Arial" pitchFamily="34" charset="0"/>
              </a:rPr>
            </a:br>
            <a:r>
              <a:rPr lang="en-US" sz="1600" b="1" dirty="0" smtClean="0">
                <a:solidFill>
                  <a:schemeClr val="accent1">
                    <a:lumMod val="50000"/>
                  </a:schemeClr>
                </a:solidFill>
                <a:latin typeface="Arial" pitchFamily="34" charset="0"/>
              </a:rPr>
              <a:t>Chief of Detectives</a:t>
            </a:r>
          </a:p>
        </p:txBody>
      </p:sp>
      <p:sp>
        <p:nvSpPr>
          <p:cNvPr id="16388" name="Line 6"/>
          <p:cNvSpPr>
            <a:spLocks noChangeShapeType="1"/>
          </p:cNvSpPr>
          <p:nvPr/>
        </p:nvSpPr>
        <p:spPr bwMode="auto">
          <a:xfrm>
            <a:off x="609600" y="8839200"/>
            <a:ext cx="533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389" name="AutoShape 7"/>
          <p:cNvSpPr>
            <a:spLocks noChangeArrowheads="1"/>
          </p:cNvSpPr>
          <p:nvPr/>
        </p:nvSpPr>
        <p:spPr bwMode="auto">
          <a:xfrm>
            <a:off x="6019800" y="8534400"/>
            <a:ext cx="533400" cy="533400"/>
          </a:xfrm>
          <a:prstGeom prst="star8">
            <a:avLst>
              <a:gd name="adj" fmla="val 38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smtClean="0"/>
              <a:t>14</a:t>
            </a:r>
            <a:endParaRPr lang="en-US" dirty="0"/>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913" y="228600"/>
            <a:ext cx="101917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1811595"/>
            <a:ext cx="6172199" cy="6247864"/>
          </a:xfrm>
          <a:prstGeom prst="rect">
            <a:avLst/>
          </a:prstGeom>
          <a:noFill/>
        </p:spPr>
        <p:txBody>
          <a:bodyPr wrap="square" rtlCol="0">
            <a:spAutoFit/>
          </a:bodyPr>
          <a:lstStyle/>
          <a:p>
            <a:r>
              <a:rPr lang="en-US" sz="1600" dirty="0"/>
              <a:t>Captain James Delk began his law enforcement career at the Forest Park Police Department in 1995. He was assigned to the Uniform Patrol Division. A few years later he became the departments Drug Abuse Resistance Education, D.A.R.E., Instructor. D.A.R.E. provides education about the dangers of alcohol and drug use to elementary aged children. While in the D.A.R.E. program, he was promoted to the rank of sergeant and was re-assigned to the Uniform Patrol Division. Shortly thereafter he was promoted to the rank of lieutenant.</a:t>
            </a:r>
          </a:p>
          <a:p>
            <a:endParaRPr lang="en-US" sz="1600" dirty="0" smtClean="0"/>
          </a:p>
          <a:p>
            <a:r>
              <a:rPr lang="en-US" sz="1600" dirty="0" smtClean="0"/>
              <a:t>In </a:t>
            </a:r>
            <a:r>
              <a:rPr lang="en-US" sz="1600" dirty="0"/>
              <a:t>2006 he was transferred, at the rank of lieutenant, to the Criminal Investigations Division. His responsibilities ranged from being one of the department’s Public Information Officers, responsible for the preparation and presentation of media releases, to conducting criminal investigations; background investigations; and preparing and maintaining departmental records. He is also trained as a Hostage Negotiator.  </a:t>
            </a:r>
          </a:p>
          <a:p>
            <a:endParaRPr lang="en-US" sz="1600" dirty="0" smtClean="0"/>
          </a:p>
          <a:p>
            <a:r>
              <a:rPr lang="en-US" sz="1600" dirty="0" smtClean="0"/>
              <a:t>In </a:t>
            </a:r>
            <a:r>
              <a:rPr lang="en-US" sz="1600" dirty="0"/>
              <a:t>May of 2015 he was promoted to the rank of Captain and is now in charge of the Criminal Investigations Division. He is responsible for Criminal Investigations, the Crime Scene Investigation Unit, as well as Internal Affairs. If you were to ask Captain Delk what he defines as success in life, he would tell you being a father to his two children and a husband to his wife of more than thirty years are his greatest accomplishments.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sz="quarter"/>
          </p:nvPr>
        </p:nvSpPr>
        <p:spPr>
          <a:xfrm>
            <a:off x="685800" y="228600"/>
            <a:ext cx="4876800" cy="1143000"/>
          </a:xfrm>
        </p:spPr>
        <p:txBody>
          <a:bodyPr/>
          <a:lstStyle/>
          <a:p>
            <a:pPr eaLnBrk="1" hangingPunct="1"/>
            <a:r>
              <a:rPr lang="en-US" sz="4800" b="1" dirty="0" smtClean="0">
                <a:solidFill>
                  <a:schemeClr val="accent1">
                    <a:lumMod val="50000"/>
                  </a:schemeClr>
                </a:solidFill>
                <a:latin typeface="Arial" pitchFamily="34" charset="0"/>
              </a:rPr>
              <a:t>Part I Crimes</a:t>
            </a:r>
          </a:p>
        </p:txBody>
      </p:sp>
      <p:sp>
        <p:nvSpPr>
          <p:cNvPr id="17411" name="Line 4"/>
          <p:cNvSpPr>
            <a:spLocks noChangeShapeType="1"/>
          </p:cNvSpPr>
          <p:nvPr/>
        </p:nvSpPr>
        <p:spPr bwMode="auto">
          <a:xfrm>
            <a:off x="609600" y="8839200"/>
            <a:ext cx="533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aphicFrame>
        <p:nvGraphicFramePr>
          <p:cNvPr id="138617" name="Group 6521"/>
          <p:cNvGraphicFramePr>
            <a:graphicFrameLocks noGrp="1"/>
          </p:cNvGraphicFramePr>
          <p:nvPr>
            <p:extLst>
              <p:ext uri="{D42A27DB-BD31-4B8C-83A1-F6EECF244321}">
                <p14:modId xmlns:p14="http://schemas.microsoft.com/office/powerpoint/2010/main" val="1918488608"/>
              </p:ext>
            </p:extLst>
          </p:nvPr>
        </p:nvGraphicFramePr>
        <p:xfrm>
          <a:off x="571501" y="1418270"/>
          <a:ext cx="5714999" cy="6705604"/>
        </p:xfrm>
        <a:graphic>
          <a:graphicData uri="http://schemas.openxmlformats.org/drawingml/2006/table">
            <a:tbl>
              <a:tblPr/>
              <a:tblGrid>
                <a:gridCol w="2016503">
                  <a:extLst>
                    <a:ext uri="{9D8B030D-6E8A-4147-A177-3AD203B41FA5}">
                      <a16:colId xmlns:a16="http://schemas.microsoft.com/office/drawing/2014/main" val="20000"/>
                    </a:ext>
                  </a:extLst>
                </a:gridCol>
                <a:gridCol w="1007306">
                  <a:extLst>
                    <a:ext uri="{9D8B030D-6E8A-4147-A177-3AD203B41FA5}">
                      <a16:colId xmlns:a16="http://schemas.microsoft.com/office/drawing/2014/main" val="20001"/>
                    </a:ext>
                  </a:extLst>
                </a:gridCol>
                <a:gridCol w="1011087">
                  <a:extLst>
                    <a:ext uri="{9D8B030D-6E8A-4147-A177-3AD203B41FA5}">
                      <a16:colId xmlns:a16="http://schemas.microsoft.com/office/drawing/2014/main" val="20002"/>
                    </a:ext>
                  </a:extLst>
                </a:gridCol>
                <a:gridCol w="1680103">
                  <a:extLst>
                    <a:ext uri="{9D8B030D-6E8A-4147-A177-3AD203B41FA5}">
                      <a16:colId xmlns:a16="http://schemas.microsoft.com/office/drawing/2014/main" val="20003"/>
                    </a:ext>
                  </a:extLst>
                </a:gridCol>
              </a:tblGrid>
              <a:tr h="285750">
                <a:tc gridSpan="4">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Two-year crime/arrest comparison</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87338">
                <a:tc gridSpan="4">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Part 1 Crimes Reported</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460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Crimes</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2016</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2017</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 Difference</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extLst>
                  <a:ext uri="{0D108BD9-81ED-4DB2-BD59-A6C34878D82A}">
                    <a16:rowId xmlns:a16="http://schemas.microsoft.com/office/drawing/2014/main" val="10002"/>
                  </a:ext>
                </a:extLst>
              </a:tr>
              <a:tr h="2857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Murder     </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-25%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57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Rape            </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20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10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-50%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73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Robbery       </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72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57</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-21%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57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Agg. Assault </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65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60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57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Burglary     </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228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221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873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Theft           </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698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762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9%</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857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Auto Theft  </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140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139</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857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Arson          </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-50%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873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TOTAL</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1,233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1,257</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2%</a:t>
                      </a:r>
                    </a:p>
                  </a:txBody>
                  <a:tcPr anchor="b"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85750">
                <a:tc gridSpan="4">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Part 1 Arrests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r h="3476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Crimes</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2016</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2017</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 Difference</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extLst>
                  <a:ext uri="{0D108BD9-81ED-4DB2-BD59-A6C34878D82A}">
                    <a16:rowId xmlns:a16="http://schemas.microsoft.com/office/drawing/2014/main" val="10013"/>
                  </a:ext>
                </a:extLst>
              </a:tr>
              <a:tr h="2857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Murder      </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-50%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873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Rape           </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857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Robbery      </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23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-74%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857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Agg. Assault</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38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34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873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Burglary      </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32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26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-19%</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2857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Theft           </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126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152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21%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2857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Auto Theft  </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9%</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r h="2873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Arson          </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1"/>
                  </a:ext>
                </a:extLst>
              </a:tr>
              <a:tr h="2857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ahoma" pitchFamily="34" charset="0"/>
                          <a:cs typeface="Tahoma" pitchFamily="34" charset="0"/>
                        </a:rPr>
                        <a:t>TOTAL</a:t>
                      </a: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234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235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NA</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2"/>
                  </a:ext>
                </a:extLst>
              </a:tr>
            </a:tbl>
          </a:graphicData>
        </a:graphic>
      </p:graphicFrame>
      <p:sp>
        <p:nvSpPr>
          <p:cNvPr id="17412" name="AutoShape 5"/>
          <p:cNvSpPr>
            <a:spLocks noChangeArrowheads="1"/>
          </p:cNvSpPr>
          <p:nvPr/>
        </p:nvSpPr>
        <p:spPr bwMode="auto">
          <a:xfrm>
            <a:off x="6019800" y="8610600"/>
            <a:ext cx="533400" cy="533400"/>
          </a:xfrm>
          <a:prstGeom prst="star8">
            <a:avLst>
              <a:gd name="adj" fmla="val 38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smtClean="0"/>
              <a:t>15</a:t>
            </a:r>
            <a:endParaRPr lang="en-US" dirty="0"/>
          </a:p>
        </p:txBody>
      </p:sp>
      <p:pic>
        <p:nvPicPr>
          <p:cNvPr id="17531" name="Picture 1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913" y="228600"/>
            <a:ext cx="101917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4400" b="1" dirty="0" smtClean="0">
                <a:solidFill>
                  <a:schemeClr val="accent1">
                    <a:lumMod val="50000"/>
                  </a:schemeClr>
                </a:solidFill>
                <a:latin typeface="Arial" panose="020B0604020202020204" pitchFamily="34" charset="0"/>
                <a:cs typeface="Arial" panose="020B0604020202020204" pitchFamily="34" charset="0"/>
              </a:rPr>
              <a:t>Criminal Investigations</a:t>
            </a:r>
          </a:p>
        </p:txBody>
      </p:sp>
      <p:graphicFrame>
        <p:nvGraphicFramePr>
          <p:cNvPr id="90350" name="Group 238"/>
          <p:cNvGraphicFramePr>
            <a:graphicFrameLocks noGrp="1"/>
          </p:cNvGraphicFramePr>
          <p:nvPr>
            <p:ph type="tbl" idx="1"/>
            <p:extLst>
              <p:ext uri="{D42A27DB-BD31-4B8C-83A1-F6EECF244321}">
                <p14:modId xmlns:p14="http://schemas.microsoft.com/office/powerpoint/2010/main" val="364413357"/>
              </p:ext>
            </p:extLst>
          </p:nvPr>
        </p:nvGraphicFramePr>
        <p:xfrm>
          <a:off x="1066800" y="2738438"/>
          <a:ext cx="5295900" cy="5491159"/>
        </p:xfrm>
        <a:graphic>
          <a:graphicData uri="http://schemas.openxmlformats.org/drawingml/2006/table">
            <a:tbl>
              <a:tblPr/>
              <a:tblGrid>
                <a:gridCol w="25908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33500">
                  <a:extLst>
                    <a:ext uri="{9D8B030D-6E8A-4147-A177-3AD203B41FA5}">
                      <a16:colId xmlns:a16="http://schemas.microsoft.com/office/drawing/2014/main" val="20002"/>
                    </a:ext>
                  </a:extLst>
                </a:gridCol>
              </a:tblGrid>
              <a:tr h="4967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accent1"/>
                        </a:solidFill>
                        <a:effectLst/>
                        <a:latin typeface="Bookman Old Style" pitchFamily="18" charset="0"/>
                      </a:endParaRPr>
                    </a:p>
                  </a:txBody>
                  <a:tcPr marT="45713" marB="45713" anchor="ctr" horzOverflow="overflow">
                    <a:lnL cap="flat">
                      <a:noFill/>
                    </a:lnL>
                    <a:lnR w="28575" cap="flat" cmpd="sng" algn="ctr">
                      <a:solidFill>
                        <a:schemeClr val="tx1"/>
                      </a:solidFill>
                      <a:prstDash val="solid"/>
                      <a:round/>
                      <a:headEnd type="none" w="med" len="med"/>
                      <a:tailEnd type="none" w="med" len="med"/>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Bookman Old Style" pitchFamily="18" charset="0"/>
                        </a:rPr>
                        <a:t>2016</a:t>
                      </a:r>
                    </a:p>
                  </a:txBody>
                  <a:tcPr marT="45713" marB="457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Bookman Old Style" pitchFamily="18" charset="0"/>
                        </a:rPr>
                        <a:t>2017</a:t>
                      </a:r>
                    </a:p>
                  </a:txBody>
                  <a:tcPr marT="45713" marB="457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F2B9"/>
                    </a:solidFill>
                  </a:tcPr>
                </a:tc>
                <a:extLst>
                  <a:ext uri="{0D108BD9-81ED-4DB2-BD59-A6C34878D82A}">
                    <a16:rowId xmlns:a16="http://schemas.microsoft.com/office/drawing/2014/main" val="10000"/>
                  </a:ext>
                </a:extLst>
              </a:tr>
              <a:tr h="7134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Bookman Old Style" pitchFamily="18" charset="0"/>
                        </a:rPr>
                        <a:t>Cases Assigned</a:t>
                      </a:r>
                    </a:p>
                  </a:txBody>
                  <a:tcPr marT="45713" marB="457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EF2B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Bookman Old Style" pitchFamily="18" charset="0"/>
                        </a:rPr>
                        <a:t>1,477</a:t>
                      </a:r>
                    </a:p>
                  </a:txBody>
                  <a:tcPr marT="45713" marB="457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Bookman Old Style" pitchFamily="18" charset="0"/>
                        </a:rPr>
                        <a:t>1,287</a:t>
                      </a:r>
                    </a:p>
                  </a:txBody>
                  <a:tcPr marT="45713" marB="457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EF2B9"/>
                    </a:solidFill>
                  </a:tcPr>
                </a:tc>
                <a:extLst>
                  <a:ext uri="{0D108BD9-81ED-4DB2-BD59-A6C34878D82A}">
                    <a16:rowId xmlns:a16="http://schemas.microsoft.com/office/drawing/2014/main" val="10001"/>
                  </a:ext>
                </a:extLst>
              </a:tr>
              <a:tr h="7134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Bookman Old Style" pitchFamily="18" charset="0"/>
                        </a:rPr>
                        <a:t>Ex-Cleared</a:t>
                      </a:r>
                    </a:p>
                  </a:txBody>
                  <a:tcPr marT="45713" marB="457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Bookman Old Style" pitchFamily="18" charset="0"/>
                        </a:rPr>
                        <a:t>211</a:t>
                      </a:r>
                    </a:p>
                  </a:txBody>
                  <a:tcPr marT="45713" marB="457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Bookman Old Style" pitchFamily="18" charset="0"/>
                        </a:rPr>
                        <a:t>203</a:t>
                      </a:r>
                    </a:p>
                  </a:txBody>
                  <a:tcPr marT="45713" marB="457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EF2B9"/>
                    </a:solidFill>
                  </a:tcPr>
                </a:tc>
                <a:extLst>
                  <a:ext uri="{0D108BD9-81ED-4DB2-BD59-A6C34878D82A}">
                    <a16:rowId xmlns:a16="http://schemas.microsoft.com/office/drawing/2014/main" val="10002"/>
                  </a:ext>
                </a:extLst>
              </a:tr>
              <a:tr h="7134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Bookman Old Style" pitchFamily="18" charset="0"/>
                        </a:rPr>
                        <a:t>Cleared by Arrest</a:t>
                      </a:r>
                    </a:p>
                  </a:txBody>
                  <a:tcPr marT="45713" marB="457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EF2B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Bookman Old Style" pitchFamily="18" charset="0"/>
                        </a:rPr>
                        <a:t>478</a:t>
                      </a:r>
                    </a:p>
                  </a:txBody>
                  <a:tcPr marT="45713" marB="457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Bookman Old Style" pitchFamily="18" charset="0"/>
                        </a:rPr>
                        <a:t>387</a:t>
                      </a:r>
                    </a:p>
                  </a:txBody>
                  <a:tcPr marT="45713" marB="457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EF2B9"/>
                    </a:solidFill>
                  </a:tcPr>
                </a:tc>
                <a:extLst>
                  <a:ext uri="{0D108BD9-81ED-4DB2-BD59-A6C34878D82A}">
                    <a16:rowId xmlns:a16="http://schemas.microsoft.com/office/drawing/2014/main" val="10003"/>
                  </a:ext>
                </a:extLst>
              </a:tr>
              <a:tr h="7134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Bookman Old Style" pitchFamily="18" charset="0"/>
                        </a:rPr>
                        <a:t>Unfounded</a:t>
                      </a:r>
                    </a:p>
                  </a:txBody>
                  <a:tcPr marT="45713" marB="457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Bookman Old Style" pitchFamily="18" charset="0"/>
                        </a:rPr>
                        <a:t>64</a:t>
                      </a:r>
                    </a:p>
                  </a:txBody>
                  <a:tcPr marT="45713" marB="457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Bookman Old Style" pitchFamily="18" charset="0"/>
                        </a:rPr>
                        <a:t>69</a:t>
                      </a:r>
                    </a:p>
                  </a:txBody>
                  <a:tcPr marT="45713" marB="457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EF2B9"/>
                    </a:solidFill>
                  </a:tcPr>
                </a:tc>
                <a:extLst>
                  <a:ext uri="{0D108BD9-81ED-4DB2-BD59-A6C34878D82A}">
                    <a16:rowId xmlns:a16="http://schemas.microsoft.com/office/drawing/2014/main" val="10004"/>
                  </a:ext>
                </a:extLst>
              </a:tr>
              <a:tr h="7134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Bookman Old Style" pitchFamily="18" charset="0"/>
                        </a:rPr>
                        <a:t>Total Cleared</a:t>
                      </a:r>
                    </a:p>
                  </a:txBody>
                  <a:tcPr marT="45713" marB="457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EF2B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Bookman Old Style" pitchFamily="18" charset="0"/>
                        </a:rPr>
                        <a:t>753</a:t>
                      </a:r>
                    </a:p>
                  </a:txBody>
                  <a:tcPr marT="45713" marB="457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Bookman Old Style" pitchFamily="18" charset="0"/>
                        </a:rPr>
                        <a:t>659</a:t>
                      </a:r>
                    </a:p>
                  </a:txBody>
                  <a:tcPr marT="45713" marB="457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EF2B9"/>
                    </a:solidFill>
                  </a:tcPr>
                </a:tc>
                <a:extLst>
                  <a:ext uri="{0D108BD9-81ED-4DB2-BD59-A6C34878D82A}">
                    <a16:rowId xmlns:a16="http://schemas.microsoft.com/office/drawing/2014/main" val="10005"/>
                  </a:ext>
                </a:extLst>
              </a:tr>
              <a:tr h="7134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Bookman Old Style" pitchFamily="18" charset="0"/>
                        </a:rPr>
                        <a:t>Inactive</a:t>
                      </a:r>
                    </a:p>
                  </a:txBody>
                  <a:tcPr marT="45713" marB="457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Bookman Old Style" pitchFamily="18" charset="0"/>
                        </a:rPr>
                        <a:t>724</a:t>
                      </a:r>
                    </a:p>
                  </a:txBody>
                  <a:tcPr marT="45713" marB="457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Bookman Old Style" pitchFamily="18" charset="0"/>
                        </a:rPr>
                        <a:t>628</a:t>
                      </a:r>
                    </a:p>
                  </a:txBody>
                  <a:tcPr marT="45713" marB="457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F2B9"/>
                    </a:solidFill>
                  </a:tcPr>
                </a:tc>
                <a:extLst>
                  <a:ext uri="{0D108BD9-81ED-4DB2-BD59-A6C34878D82A}">
                    <a16:rowId xmlns:a16="http://schemas.microsoft.com/office/drawing/2014/main" val="10006"/>
                  </a:ext>
                </a:extLst>
              </a:tr>
              <a:tr h="713493">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Bookman Old Style" pitchFamily="18" charset="0"/>
                      </a:endParaRPr>
                    </a:p>
                  </a:txBody>
                  <a:tcPr marT="45713" marB="45713" horzOverflow="overflow">
                    <a:lnL cap="flat">
                      <a:noFill/>
                    </a:lnL>
                    <a:lnR cap="flat">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18470" name="Text Box 82"/>
          <p:cNvSpPr txBox="1">
            <a:spLocks noChangeArrowheads="1"/>
          </p:cNvSpPr>
          <p:nvPr/>
        </p:nvSpPr>
        <p:spPr bwMode="auto">
          <a:xfrm>
            <a:off x="1066800" y="2057400"/>
            <a:ext cx="525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b="1" dirty="0"/>
              <a:t>CID Case Assignment/Activity </a:t>
            </a:r>
            <a:r>
              <a:rPr lang="en-US" b="1" dirty="0" smtClean="0"/>
              <a:t>2016 </a:t>
            </a:r>
            <a:r>
              <a:rPr lang="en-US" b="1" dirty="0"/>
              <a:t>&amp; </a:t>
            </a:r>
            <a:r>
              <a:rPr lang="en-US" b="1" dirty="0" smtClean="0"/>
              <a:t>2017</a:t>
            </a:r>
            <a:endParaRPr lang="en-US" b="1" dirty="0"/>
          </a:p>
        </p:txBody>
      </p:sp>
      <p:sp>
        <p:nvSpPr>
          <p:cNvPr id="18471" name="AutoShape 239"/>
          <p:cNvSpPr>
            <a:spLocks noChangeArrowheads="1"/>
          </p:cNvSpPr>
          <p:nvPr/>
        </p:nvSpPr>
        <p:spPr bwMode="auto">
          <a:xfrm>
            <a:off x="6096000" y="8382000"/>
            <a:ext cx="533400" cy="533400"/>
          </a:xfrm>
          <a:prstGeom prst="star8">
            <a:avLst>
              <a:gd name="adj" fmla="val 38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smtClean="0"/>
              <a:t>16</a:t>
            </a:r>
            <a:endParaRPr lang="en-US" dirty="0"/>
          </a:p>
        </p:txBody>
      </p:sp>
      <p:pic>
        <p:nvPicPr>
          <p:cNvPr id="18472" name="Picture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7388" y="228600"/>
            <a:ext cx="101917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895" name="Group 159"/>
          <p:cNvGraphicFramePr>
            <a:graphicFrameLocks noGrp="1"/>
          </p:cNvGraphicFramePr>
          <p:nvPr>
            <p:ph idx="4294967295"/>
            <p:extLst>
              <p:ext uri="{D42A27DB-BD31-4B8C-83A1-F6EECF244321}">
                <p14:modId xmlns:p14="http://schemas.microsoft.com/office/powerpoint/2010/main" val="241131771"/>
              </p:ext>
            </p:extLst>
          </p:nvPr>
        </p:nvGraphicFramePr>
        <p:xfrm>
          <a:off x="495300" y="1169041"/>
          <a:ext cx="5791200" cy="7010397"/>
        </p:xfrm>
        <a:graphic>
          <a:graphicData uri="http://schemas.openxmlformats.org/drawingml/2006/table">
            <a:tbl>
              <a:tblPr/>
              <a:tblGrid>
                <a:gridCol w="2965807">
                  <a:extLst>
                    <a:ext uri="{9D8B030D-6E8A-4147-A177-3AD203B41FA5}">
                      <a16:colId xmlns:a16="http://schemas.microsoft.com/office/drawing/2014/main" val="20000"/>
                    </a:ext>
                  </a:extLst>
                </a:gridCol>
                <a:gridCol w="563367">
                  <a:extLst>
                    <a:ext uri="{9D8B030D-6E8A-4147-A177-3AD203B41FA5}">
                      <a16:colId xmlns:a16="http://schemas.microsoft.com/office/drawing/2014/main" val="20001"/>
                    </a:ext>
                  </a:extLst>
                </a:gridCol>
                <a:gridCol w="635285">
                  <a:extLst>
                    <a:ext uri="{9D8B030D-6E8A-4147-A177-3AD203B41FA5}">
                      <a16:colId xmlns:a16="http://schemas.microsoft.com/office/drawing/2014/main" val="20002"/>
                    </a:ext>
                  </a:extLst>
                </a:gridCol>
                <a:gridCol w="606175">
                  <a:extLst>
                    <a:ext uri="{9D8B030D-6E8A-4147-A177-3AD203B41FA5}">
                      <a16:colId xmlns:a16="http://schemas.microsoft.com/office/drawing/2014/main" val="20003"/>
                    </a:ext>
                  </a:extLst>
                </a:gridCol>
                <a:gridCol w="597614">
                  <a:extLst>
                    <a:ext uri="{9D8B030D-6E8A-4147-A177-3AD203B41FA5}">
                      <a16:colId xmlns:a16="http://schemas.microsoft.com/office/drawing/2014/main" val="20004"/>
                    </a:ext>
                  </a:extLst>
                </a:gridCol>
                <a:gridCol w="422952">
                  <a:extLst>
                    <a:ext uri="{9D8B030D-6E8A-4147-A177-3AD203B41FA5}">
                      <a16:colId xmlns:a16="http://schemas.microsoft.com/office/drawing/2014/main" val="20005"/>
                    </a:ext>
                  </a:extLst>
                </a:gridCol>
              </a:tblGrid>
              <a:tr h="10052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Bookman Old Style" pitchFamily="18" charset="0"/>
                      </a:endParaRPr>
                    </a:p>
                  </a:txBody>
                  <a:tcPr anchor="b" horzOverflow="overflow">
                    <a:lnL cap="flat">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anchor="b"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anchor="b"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anchor="b"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anchor="b"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anchor="b"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89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Internal Affairs Investigations (Level I)</a:t>
                      </a:r>
                      <a:endParaRPr kumimoji="0" lang="en-US" sz="12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badi MT Condensed Light" charset="0"/>
                          <a:ea typeface="Times New Roman" pitchFamily="18" charset="0"/>
                          <a:cs typeface="Arial" pitchFamily="34" charset="0"/>
                        </a:rPr>
                        <a:t>1st Qtr</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F8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2nd Qtr</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F8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3rd Qtr</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F8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4th Qtr</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F8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YTD</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F800"/>
                    </a:solidFill>
                  </a:tcPr>
                </a:tc>
                <a:extLst>
                  <a:ext uri="{0D108BD9-81ED-4DB2-BD59-A6C34878D82A}">
                    <a16:rowId xmlns:a16="http://schemas.microsoft.com/office/drawing/2014/main" val="10001"/>
                  </a:ext>
                </a:extLst>
              </a:tr>
              <a:tr h="376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Of cases Founded / Sustained</a:t>
                      </a:r>
                      <a:endParaRPr kumimoji="0" lang="en-US" sz="14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6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Not Sustained</a:t>
                      </a:r>
                      <a:endParaRPr kumimoji="0" lang="en-US" sz="14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6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Of cases Unfounded</a:t>
                      </a:r>
                      <a:endParaRPr kumimoji="0" lang="en-US" sz="14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6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Exonerated / Cleared</a:t>
                      </a:r>
                      <a:endParaRPr kumimoji="0" lang="en-US" sz="14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6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cs typeface="Times New Roman" pitchFamily="18" charset="0"/>
                        </a:rPr>
                        <a:t>Total # of IA</a:t>
                      </a:r>
                      <a:endParaRPr kumimoji="0" lang="en-US" sz="1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2343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783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Other Complaints (Level II)</a:t>
                      </a:r>
                      <a:endParaRPr kumimoji="0" lang="en-US" sz="12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badi MT Condensed Light" charset="0"/>
                          <a:ea typeface="Times New Roman" pitchFamily="18" charset="0"/>
                          <a:cs typeface="Arial" pitchFamily="34" charset="0"/>
                        </a:rPr>
                        <a:t>1st Qtr</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8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2nd Qtr</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8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3rd Qtr</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8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4th Qtr</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8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YTD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F800"/>
                    </a:solidFill>
                  </a:tcPr>
                </a:tc>
                <a:extLst>
                  <a:ext uri="{0D108BD9-81ED-4DB2-BD59-A6C34878D82A}">
                    <a16:rowId xmlns:a16="http://schemas.microsoft.com/office/drawing/2014/main" val="10008"/>
                  </a:ext>
                </a:extLst>
              </a:tr>
              <a:tr h="376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Of cases Founded / Sustained</a:t>
                      </a:r>
                      <a:endParaRPr kumimoji="0" lang="en-US" sz="14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76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Not Sustained</a:t>
                      </a:r>
                      <a:endParaRPr kumimoji="0" lang="en-US" sz="14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76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Of cases Unfounded</a:t>
                      </a:r>
                      <a:endParaRPr kumimoji="0" lang="en-US" sz="14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4705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Exonerated / Cleared</a:t>
                      </a:r>
                      <a:endParaRPr kumimoji="0" lang="en-US" sz="14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960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Open Status</a:t>
                      </a:r>
                      <a:endParaRPr kumimoji="0" lang="en-US" sz="14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76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cs typeface="Times New Roman" pitchFamily="18" charset="0"/>
                        </a:rPr>
                        <a:t>Total # of  Citizen Complaints</a:t>
                      </a:r>
                      <a:endParaRPr kumimoji="0" lang="en-US" sz="14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29</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
        <p:nvSpPr>
          <p:cNvPr id="19458" name="Rectangle 2"/>
          <p:cNvSpPr>
            <a:spLocks noGrp="1" noChangeArrowheads="1"/>
          </p:cNvSpPr>
          <p:nvPr>
            <p:ph type="title" idx="4294967295"/>
          </p:nvPr>
        </p:nvSpPr>
        <p:spPr>
          <a:xfrm>
            <a:off x="0" y="228600"/>
            <a:ext cx="4876800" cy="1524000"/>
          </a:xfrm>
        </p:spPr>
        <p:txBody>
          <a:bodyPr/>
          <a:lstStyle/>
          <a:p>
            <a:pPr algn="ctr" eaLnBrk="1" hangingPunct="1"/>
            <a:r>
              <a:rPr lang="en-US" sz="4800" b="1" dirty="0" smtClean="0">
                <a:solidFill>
                  <a:schemeClr val="accent1">
                    <a:lumMod val="50000"/>
                  </a:schemeClr>
                </a:solidFill>
                <a:latin typeface="Arial" pitchFamily="34" charset="0"/>
              </a:rPr>
              <a:t>Internal Affairs</a:t>
            </a:r>
          </a:p>
        </p:txBody>
      </p:sp>
      <p:sp>
        <p:nvSpPr>
          <p:cNvPr id="19587" name="Rectangle 136"/>
          <p:cNvSpPr>
            <a:spLocks noChangeArrowheads="1"/>
          </p:cNvSpPr>
          <p:nvPr/>
        </p:nvSpPr>
        <p:spPr bwMode="auto">
          <a:xfrm>
            <a:off x="762000" y="1798102"/>
            <a:ext cx="579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b="1" dirty="0" smtClean="0">
                <a:latin typeface="Times New Roman" pitchFamily="18" charset="0"/>
                <a:cs typeface="Arial" pitchFamily="34" charset="0"/>
              </a:rPr>
              <a:t>2017 </a:t>
            </a:r>
            <a:r>
              <a:rPr lang="en-US" b="1" dirty="0">
                <a:latin typeface="Times New Roman" pitchFamily="18" charset="0"/>
                <a:cs typeface="Arial" pitchFamily="34" charset="0"/>
              </a:rPr>
              <a:t>Level I &amp; II Investigations</a:t>
            </a:r>
            <a:endParaRPr lang="en-US" dirty="0">
              <a:latin typeface="Times New Roman" pitchFamily="18" charset="0"/>
              <a:cs typeface="Arial" pitchFamily="34" charset="0"/>
            </a:endParaRPr>
          </a:p>
        </p:txBody>
      </p:sp>
      <p:sp>
        <p:nvSpPr>
          <p:cNvPr id="19588" name="Line 137"/>
          <p:cNvSpPr>
            <a:spLocks noChangeShapeType="1"/>
          </p:cNvSpPr>
          <p:nvPr/>
        </p:nvSpPr>
        <p:spPr bwMode="auto">
          <a:xfrm>
            <a:off x="609600" y="8839200"/>
            <a:ext cx="533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589" name="AutoShape 138"/>
          <p:cNvSpPr>
            <a:spLocks noChangeArrowheads="1"/>
          </p:cNvSpPr>
          <p:nvPr/>
        </p:nvSpPr>
        <p:spPr bwMode="auto">
          <a:xfrm>
            <a:off x="6019800" y="8572500"/>
            <a:ext cx="533400" cy="533400"/>
          </a:xfrm>
          <a:prstGeom prst="star8">
            <a:avLst>
              <a:gd name="adj" fmla="val 38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smtClean="0">
                <a:cs typeface="Arial" pitchFamily="34" charset="0"/>
              </a:rPr>
              <a:t>17</a:t>
            </a:r>
            <a:endParaRPr lang="en-US" dirty="0">
              <a:cs typeface="Arial" pitchFamily="34" charset="0"/>
            </a:endParaRPr>
          </a:p>
        </p:txBody>
      </p:sp>
      <p:pic>
        <p:nvPicPr>
          <p:cNvPr id="19590" name="Picture 10" descr="C:\Users\cyermack\Pictures\Pic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863" y="217488"/>
            <a:ext cx="10191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152400"/>
            <a:ext cx="4876800" cy="1524000"/>
          </a:xfrm>
        </p:spPr>
        <p:txBody>
          <a:bodyPr>
            <a:normAutofit fontScale="90000"/>
          </a:bodyPr>
          <a:lstStyle/>
          <a:p>
            <a:pPr algn="ctr" eaLnBrk="1" hangingPunct="1"/>
            <a:r>
              <a:rPr lang="en-US" b="1" dirty="0" smtClean="0">
                <a:solidFill>
                  <a:schemeClr val="accent1">
                    <a:lumMod val="50000"/>
                  </a:schemeClr>
                </a:solidFill>
                <a:latin typeface="Arial" pitchFamily="34" charset="0"/>
              </a:rPr>
              <a:t>Major </a:t>
            </a:r>
            <a:br>
              <a:rPr lang="en-US" b="1" dirty="0" smtClean="0">
                <a:solidFill>
                  <a:schemeClr val="accent1">
                    <a:lumMod val="50000"/>
                  </a:schemeClr>
                </a:solidFill>
                <a:latin typeface="Arial" pitchFamily="34" charset="0"/>
              </a:rPr>
            </a:br>
            <a:r>
              <a:rPr lang="en-US" b="1" dirty="0" smtClean="0">
                <a:solidFill>
                  <a:schemeClr val="accent1">
                    <a:lumMod val="50000"/>
                  </a:schemeClr>
                </a:solidFill>
                <a:latin typeface="Arial" pitchFamily="34" charset="0"/>
              </a:rPr>
              <a:t>Jamie Reynolds</a:t>
            </a:r>
            <a:r>
              <a:rPr lang="en-US" sz="3200" b="1" dirty="0" smtClean="0">
                <a:solidFill>
                  <a:schemeClr val="accent1">
                    <a:lumMod val="50000"/>
                  </a:schemeClr>
                </a:solidFill>
                <a:latin typeface="Arial" pitchFamily="34" charset="0"/>
              </a:rPr>
              <a:t/>
            </a:r>
            <a:br>
              <a:rPr lang="en-US" sz="3200" b="1" dirty="0" smtClean="0">
                <a:solidFill>
                  <a:schemeClr val="accent1">
                    <a:lumMod val="50000"/>
                  </a:schemeClr>
                </a:solidFill>
                <a:latin typeface="Arial" pitchFamily="34" charset="0"/>
              </a:rPr>
            </a:br>
            <a:r>
              <a:rPr lang="en-US" sz="1800" b="1" dirty="0" smtClean="0">
                <a:solidFill>
                  <a:schemeClr val="accent1">
                    <a:lumMod val="50000"/>
                  </a:schemeClr>
                </a:solidFill>
                <a:latin typeface="Arial" pitchFamily="34" charset="0"/>
              </a:rPr>
              <a:t>Administration &amp; Communications</a:t>
            </a:r>
          </a:p>
        </p:txBody>
      </p:sp>
      <p:sp>
        <p:nvSpPr>
          <p:cNvPr id="20483" name="Rectangle 3"/>
          <p:cNvSpPr>
            <a:spLocks noGrp="1" noChangeArrowheads="1"/>
          </p:cNvSpPr>
          <p:nvPr>
            <p:ph type="body" sz="half" idx="1"/>
          </p:nvPr>
        </p:nvSpPr>
        <p:spPr>
          <a:xfrm>
            <a:off x="457199" y="1693862"/>
            <a:ext cx="5831359" cy="7069138"/>
          </a:xfrm>
        </p:spPr>
        <p:txBody>
          <a:bodyPr>
            <a:normAutofit/>
          </a:bodyPr>
          <a:lstStyle/>
          <a:p>
            <a:pPr algn="just" eaLnBrk="1" hangingPunct="1">
              <a:lnSpc>
                <a:spcPct val="80000"/>
              </a:lnSpc>
              <a:buFontTx/>
              <a:buNone/>
            </a:pPr>
            <a:r>
              <a:rPr lang="en-US" sz="1400" dirty="0" smtClean="0">
                <a:solidFill>
                  <a:schemeClr val="tx1"/>
                </a:solidFill>
              </a:rPr>
              <a:t>	</a:t>
            </a:r>
            <a:r>
              <a:rPr lang="en-US" sz="1400" dirty="0">
                <a:solidFill>
                  <a:schemeClr val="tx1"/>
                </a:solidFill>
                <a:latin typeface="Arial" panose="020B0604020202020204" pitchFamily="34" charset="0"/>
                <a:cs typeface="Arial" panose="020B0604020202020204" pitchFamily="34" charset="0"/>
              </a:rPr>
              <a:t>Major Jamie Reynolds began his law enforcement career with the Forest Park Police Department in January </a:t>
            </a:r>
            <a:r>
              <a:rPr lang="en-US" sz="1400" dirty="0" smtClean="0">
                <a:solidFill>
                  <a:schemeClr val="tx1"/>
                </a:solidFill>
                <a:latin typeface="Arial" panose="020B0604020202020204" pitchFamily="34" charset="0"/>
                <a:cs typeface="Arial" panose="020B0604020202020204" pitchFamily="34" charset="0"/>
              </a:rPr>
              <a:t>1995. </a:t>
            </a:r>
            <a:r>
              <a:rPr lang="en-US" sz="1400" dirty="0">
                <a:solidFill>
                  <a:schemeClr val="tx1"/>
                </a:solidFill>
                <a:latin typeface="Arial" panose="020B0604020202020204" pitchFamily="34" charset="0"/>
                <a:cs typeface="Arial" panose="020B0604020202020204" pitchFamily="34" charset="0"/>
              </a:rPr>
              <a:t>He spent the next four years as a </a:t>
            </a:r>
            <a:r>
              <a:rPr lang="en-US" sz="1400" dirty="0" smtClean="0">
                <a:solidFill>
                  <a:schemeClr val="tx1"/>
                </a:solidFill>
                <a:latin typeface="Arial" panose="020B0604020202020204" pitchFamily="34" charset="0"/>
                <a:cs typeface="Arial" panose="020B0604020202020204" pitchFamily="34" charset="0"/>
              </a:rPr>
              <a:t>patrol </a:t>
            </a:r>
            <a:r>
              <a:rPr lang="en-US" sz="1400" dirty="0">
                <a:solidFill>
                  <a:schemeClr val="tx1"/>
                </a:solidFill>
                <a:latin typeface="Arial" panose="020B0604020202020204" pitchFamily="34" charset="0"/>
                <a:cs typeface="Arial" panose="020B0604020202020204" pitchFamily="34" charset="0"/>
              </a:rPr>
              <a:t>officer before being transferred to the Community Oriented Police Services (C.O.P.S</a:t>
            </a:r>
            <a:r>
              <a:rPr lang="en-US" sz="1400" dirty="0" smtClean="0">
                <a:solidFill>
                  <a:schemeClr val="tx1"/>
                </a:solidFill>
                <a:latin typeface="Arial" panose="020B0604020202020204" pitchFamily="34" charset="0"/>
                <a:cs typeface="Arial" panose="020B0604020202020204" pitchFamily="34" charset="0"/>
              </a:rPr>
              <a:t>) unit. </a:t>
            </a:r>
            <a:endParaRPr lang="en-US" sz="1400" dirty="0">
              <a:solidFill>
                <a:schemeClr val="tx1"/>
              </a:solidFill>
              <a:latin typeface="Arial" panose="020B0604020202020204" pitchFamily="34" charset="0"/>
              <a:cs typeface="Arial" panose="020B0604020202020204" pitchFamily="34" charset="0"/>
            </a:endParaRPr>
          </a:p>
          <a:p>
            <a:pPr algn="just" eaLnBrk="1" hangingPunct="1">
              <a:lnSpc>
                <a:spcPct val="80000"/>
              </a:lnSpc>
              <a:buFontTx/>
              <a:buNone/>
            </a:pPr>
            <a:endParaRPr lang="en-US" sz="1400" dirty="0">
              <a:solidFill>
                <a:schemeClr val="tx1"/>
              </a:solidFill>
              <a:latin typeface="Arial" panose="020B0604020202020204" pitchFamily="34" charset="0"/>
              <a:cs typeface="Arial" panose="020B0604020202020204" pitchFamily="34" charset="0"/>
            </a:endParaRPr>
          </a:p>
          <a:p>
            <a:pPr algn="just" eaLnBrk="1" hangingPunct="1">
              <a:lnSpc>
                <a:spcPct val="80000"/>
              </a:lnSpc>
              <a:buNone/>
            </a:pPr>
            <a:r>
              <a:rPr lang="en-US" sz="1400" dirty="0" smtClean="0">
                <a:solidFill>
                  <a:schemeClr val="tx1"/>
                </a:solidFill>
                <a:latin typeface="Arial" panose="020B0604020202020204" pitchFamily="34" charset="0"/>
                <a:cs typeface="Arial" panose="020B0604020202020204" pitchFamily="34" charset="0"/>
              </a:rPr>
              <a:t>	Major Reynolds </a:t>
            </a:r>
            <a:r>
              <a:rPr lang="en-US" sz="1400" dirty="0">
                <a:solidFill>
                  <a:schemeClr val="tx1"/>
                </a:solidFill>
                <a:latin typeface="Arial" panose="020B0604020202020204" pitchFamily="34" charset="0"/>
                <a:cs typeface="Arial" panose="020B0604020202020204" pitchFamily="34" charset="0"/>
              </a:rPr>
              <a:t>was promoted to </a:t>
            </a:r>
            <a:r>
              <a:rPr lang="en-US" sz="1400" dirty="0" smtClean="0">
                <a:solidFill>
                  <a:schemeClr val="tx1"/>
                </a:solidFill>
                <a:latin typeface="Arial" panose="020B0604020202020204" pitchFamily="34" charset="0"/>
                <a:cs typeface="Arial" panose="020B0604020202020204" pitchFamily="34" charset="0"/>
              </a:rPr>
              <a:t>sergeant </a:t>
            </a:r>
            <a:r>
              <a:rPr lang="en-US" sz="1400" dirty="0">
                <a:solidFill>
                  <a:schemeClr val="tx1"/>
                </a:solidFill>
                <a:latin typeface="Arial" panose="020B0604020202020204" pitchFamily="34" charset="0"/>
                <a:cs typeface="Arial" panose="020B0604020202020204" pitchFamily="34" charset="0"/>
              </a:rPr>
              <a:t>and </a:t>
            </a:r>
            <a:r>
              <a:rPr lang="en-US" sz="1400" dirty="0" smtClean="0">
                <a:solidFill>
                  <a:schemeClr val="tx1"/>
                </a:solidFill>
                <a:latin typeface="Arial" panose="020B0604020202020204" pitchFamily="34" charset="0"/>
                <a:cs typeface="Arial" panose="020B0604020202020204" pitchFamily="34" charset="0"/>
              </a:rPr>
              <a:t>then later lieutenant </a:t>
            </a:r>
            <a:r>
              <a:rPr lang="en-US" sz="1400" dirty="0">
                <a:solidFill>
                  <a:schemeClr val="tx1"/>
                </a:solidFill>
                <a:latin typeface="Arial" panose="020B0604020202020204" pitchFamily="34" charset="0"/>
                <a:cs typeface="Arial" panose="020B0604020202020204" pitchFamily="34" charset="0"/>
              </a:rPr>
              <a:t>in March </a:t>
            </a:r>
            <a:r>
              <a:rPr lang="en-US" sz="1400" dirty="0" smtClean="0">
                <a:solidFill>
                  <a:schemeClr val="tx1"/>
                </a:solidFill>
                <a:latin typeface="Arial" panose="020B0604020202020204" pitchFamily="34" charset="0"/>
                <a:cs typeface="Arial" panose="020B0604020202020204" pitchFamily="34" charset="0"/>
              </a:rPr>
              <a:t>2001. He achieved POST Supervision </a:t>
            </a:r>
            <a:r>
              <a:rPr lang="en-US" sz="1400" dirty="0">
                <a:solidFill>
                  <a:schemeClr val="tx1"/>
                </a:solidFill>
                <a:latin typeface="Arial" panose="020B0604020202020204" pitchFamily="34" charset="0"/>
                <a:cs typeface="Arial" panose="020B0604020202020204" pitchFamily="34" charset="0"/>
              </a:rPr>
              <a:t>and Management </a:t>
            </a:r>
            <a:r>
              <a:rPr lang="en-US" sz="1400" dirty="0" smtClean="0">
                <a:solidFill>
                  <a:schemeClr val="tx1"/>
                </a:solidFill>
                <a:latin typeface="Arial" panose="020B0604020202020204" pitchFamily="34" charset="0"/>
                <a:cs typeface="Arial" panose="020B0604020202020204" pitchFamily="34" charset="0"/>
              </a:rPr>
              <a:t>certifications and </a:t>
            </a:r>
            <a:r>
              <a:rPr lang="en-US" sz="1400" dirty="0">
                <a:solidFill>
                  <a:schemeClr val="tx1"/>
                </a:solidFill>
                <a:latin typeface="Arial" panose="020B0604020202020204" pitchFamily="34" charset="0"/>
                <a:cs typeface="Arial" panose="020B0604020202020204" pitchFamily="34" charset="0"/>
              </a:rPr>
              <a:t>obtained his Associate Degree </a:t>
            </a:r>
            <a:r>
              <a:rPr lang="en-US" sz="1400" dirty="0" smtClean="0">
                <a:solidFill>
                  <a:schemeClr val="tx1"/>
                </a:solidFill>
                <a:latin typeface="Arial" panose="020B0604020202020204" pitchFamily="34" charset="0"/>
                <a:cs typeface="Arial" panose="020B0604020202020204" pitchFamily="34" charset="0"/>
              </a:rPr>
              <a:t>from </a:t>
            </a:r>
            <a:r>
              <a:rPr lang="en-US" sz="1400" dirty="0">
                <a:solidFill>
                  <a:schemeClr val="tx1"/>
                </a:solidFill>
                <a:latin typeface="Arial" panose="020B0604020202020204" pitchFamily="34" charset="0"/>
                <a:cs typeface="Arial" panose="020B0604020202020204" pitchFamily="34" charset="0"/>
              </a:rPr>
              <a:t>Georgia Military College. In September 2002, he </a:t>
            </a:r>
            <a:r>
              <a:rPr lang="en-US" sz="1400" dirty="0" smtClean="0">
                <a:solidFill>
                  <a:schemeClr val="tx1"/>
                </a:solidFill>
                <a:latin typeface="Arial" panose="020B0604020202020204" pitchFamily="34" charset="0"/>
                <a:cs typeface="Arial" panose="020B0604020202020204" pitchFamily="34" charset="0"/>
              </a:rPr>
              <a:t>was promoted to captain.</a:t>
            </a:r>
          </a:p>
          <a:p>
            <a:pPr algn="just" eaLnBrk="1" hangingPunct="1">
              <a:lnSpc>
                <a:spcPct val="80000"/>
              </a:lnSpc>
              <a:buNone/>
            </a:pPr>
            <a:endParaRPr lang="en-US" sz="1400" dirty="0">
              <a:solidFill>
                <a:schemeClr val="tx1"/>
              </a:solidFill>
              <a:latin typeface="Arial" panose="020B0604020202020204" pitchFamily="34" charset="0"/>
              <a:cs typeface="Arial" panose="020B0604020202020204" pitchFamily="34" charset="0"/>
            </a:endParaRPr>
          </a:p>
          <a:p>
            <a:pPr algn="just" eaLnBrk="1" hangingPunct="1">
              <a:lnSpc>
                <a:spcPct val="80000"/>
              </a:lnSpc>
              <a:buNone/>
            </a:pPr>
            <a:r>
              <a:rPr lang="en-US" sz="1400" dirty="0" smtClean="0">
                <a:solidFill>
                  <a:schemeClr val="tx1"/>
                </a:solidFill>
                <a:latin typeface="Arial" panose="020B0604020202020204" pitchFamily="34" charset="0"/>
                <a:cs typeface="Arial" panose="020B0604020202020204" pitchFamily="34" charset="0"/>
              </a:rPr>
              <a:t>	Major Reynolds </a:t>
            </a:r>
            <a:r>
              <a:rPr lang="en-US" sz="1400" dirty="0">
                <a:solidFill>
                  <a:schemeClr val="tx1"/>
                </a:solidFill>
                <a:latin typeface="Arial" panose="020B0604020202020204" pitchFamily="34" charset="0"/>
                <a:cs typeface="Arial" panose="020B0604020202020204" pitchFamily="34" charset="0"/>
              </a:rPr>
              <a:t>continued his </a:t>
            </a:r>
            <a:r>
              <a:rPr lang="en-US" sz="1400" dirty="0" smtClean="0">
                <a:solidFill>
                  <a:schemeClr val="tx1"/>
                </a:solidFill>
                <a:latin typeface="Arial" panose="020B0604020202020204" pitchFamily="34" charset="0"/>
                <a:cs typeface="Arial" panose="020B0604020202020204" pitchFamily="34" charset="0"/>
              </a:rPr>
              <a:t>professional development by </a:t>
            </a:r>
            <a:r>
              <a:rPr lang="en-US" sz="1400" dirty="0">
                <a:solidFill>
                  <a:schemeClr val="tx1"/>
                </a:solidFill>
                <a:latin typeface="Arial" panose="020B0604020202020204" pitchFamily="34" charset="0"/>
                <a:cs typeface="Arial" panose="020B0604020202020204" pitchFamily="34" charset="0"/>
              </a:rPr>
              <a:t>attending Columbus State University’s Professional Management Program and </a:t>
            </a:r>
            <a:r>
              <a:rPr lang="en-US" sz="1400" dirty="0" smtClean="0">
                <a:solidFill>
                  <a:schemeClr val="tx1"/>
                </a:solidFill>
                <a:latin typeface="Arial" panose="020B0604020202020204" pitchFamily="34" charset="0"/>
                <a:cs typeface="Arial" panose="020B0604020202020204" pitchFamily="34" charset="0"/>
              </a:rPr>
              <a:t>Command College</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and</a:t>
            </a:r>
            <a:r>
              <a:rPr lang="en-US" sz="1400" dirty="0" smtClean="0">
                <a:solidFill>
                  <a:schemeClr val="tx1"/>
                </a:solidFill>
                <a:latin typeface="Arial" panose="020B0604020202020204" pitchFamily="34" charset="0"/>
                <a:cs typeface="Arial" panose="020B0604020202020204" pitchFamily="34" charset="0"/>
              </a:rPr>
              <a:t> obtained </a:t>
            </a:r>
            <a:r>
              <a:rPr lang="en-US" sz="1400" dirty="0">
                <a:solidFill>
                  <a:schemeClr val="tx1"/>
                </a:solidFill>
                <a:latin typeface="Arial" panose="020B0604020202020204" pitchFamily="34" charset="0"/>
                <a:cs typeface="Arial" panose="020B0604020202020204" pitchFamily="34" charset="0"/>
              </a:rPr>
              <a:t>his </a:t>
            </a:r>
            <a:r>
              <a:rPr lang="en-US" sz="1400" dirty="0" smtClean="0">
                <a:solidFill>
                  <a:schemeClr val="tx1"/>
                </a:solidFill>
                <a:latin typeface="Arial" panose="020B0604020202020204" pitchFamily="34" charset="0"/>
                <a:cs typeface="Arial" panose="020B0604020202020204" pitchFamily="34" charset="0"/>
              </a:rPr>
              <a:t>Bachelors Degree. While serving as a Watch Commander he </a:t>
            </a:r>
            <a:r>
              <a:rPr lang="en-US" sz="1400" dirty="0">
                <a:solidFill>
                  <a:schemeClr val="tx1"/>
                </a:solidFill>
                <a:latin typeface="Arial" panose="020B0604020202020204" pitchFamily="34" charset="0"/>
                <a:cs typeface="Arial" panose="020B0604020202020204" pitchFamily="34" charset="0"/>
              </a:rPr>
              <a:t>not only maintained </a:t>
            </a:r>
            <a:r>
              <a:rPr lang="en-US" sz="1400" dirty="0" smtClean="0">
                <a:solidFill>
                  <a:schemeClr val="tx1"/>
                </a:solidFill>
                <a:latin typeface="Arial" panose="020B0604020202020204" pitchFamily="34" charset="0"/>
                <a:cs typeface="Arial" panose="020B0604020202020204" pitchFamily="34" charset="0"/>
              </a:rPr>
              <a:t>supervision </a:t>
            </a:r>
            <a:r>
              <a:rPr lang="en-US" sz="1400" dirty="0">
                <a:solidFill>
                  <a:schemeClr val="tx1"/>
                </a:solidFill>
                <a:latin typeface="Arial" panose="020B0604020202020204" pitchFamily="34" charset="0"/>
                <a:cs typeface="Arial" panose="020B0604020202020204" pitchFamily="34" charset="0"/>
              </a:rPr>
              <a:t>control over his assigned </a:t>
            </a:r>
            <a:r>
              <a:rPr lang="en-US" sz="1400" dirty="0" smtClean="0">
                <a:solidFill>
                  <a:schemeClr val="tx1"/>
                </a:solidFill>
                <a:latin typeface="Arial" panose="020B0604020202020204" pitchFamily="34" charset="0"/>
                <a:cs typeface="Arial" panose="020B0604020202020204" pitchFamily="34" charset="0"/>
              </a:rPr>
              <a:t>team, </a:t>
            </a:r>
            <a:r>
              <a:rPr lang="en-US" sz="1400" dirty="0">
                <a:solidFill>
                  <a:schemeClr val="tx1"/>
                </a:solidFill>
                <a:latin typeface="Arial" panose="020B0604020202020204" pitchFamily="34" charset="0"/>
                <a:cs typeface="Arial" panose="020B0604020202020204" pitchFamily="34" charset="0"/>
              </a:rPr>
              <a:t>but served on the North Georgia Anti-Terrorism Advisory Council and </a:t>
            </a:r>
            <a:r>
              <a:rPr lang="en-US" sz="1400" dirty="0" smtClean="0">
                <a:solidFill>
                  <a:schemeClr val="tx1"/>
                </a:solidFill>
                <a:latin typeface="Arial" panose="020B0604020202020204" pitchFamily="34" charset="0"/>
                <a:cs typeface="Arial" panose="020B0604020202020204" pitchFamily="34" charset="0"/>
              </a:rPr>
              <a:t>developed a </a:t>
            </a:r>
            <a:r>
              <a:rPr lang="en-US" sz="1400" dirty="0">
                <a:solidFill>
                  <a:schemeClr val="tx1"/>
                </a:solidFill>
                <a:latin typeface="Arial" panose="020B0604020202020204" pitchFamily="34" charset="0"/>
                <a:cs typeface="Arial" panose="020B0604020202020204" pitchFamily="34" charset="0"/>
              </a:rPr>
              <a:t>Buffer Zone Protection Plan for Clorox. . He recently graduated from Columbus State University with a Master Degree in Public Administration and plans to continue his education through additional leadership training</a:t>
            </a:r>
            <a:r>
              <a:rPr lang="en-US" sz="1400" dirty="0" smtClean="0">
                <a:solidFill>
                  <a:schemeClr val="tx1"/>
                </a:solidFill>
                <a:latin typeface="Arial" panose="020B0604020202020204" pitchFamily="34" charset="0"/>
                <a:cs typeface="Arial" panose="020B0604020202020204" pitchFamily="34" charset="0"/>
              </a:rPr>
              <a:t>.</a:t>
            </a:r>
            <a:endParaRPr lang="en-US" sz="1400" dirty="0">
              <a:solidFill>
                <a:schemeClr val="tx1"/>
              </a:solidFill>
              <a:latin typeface="Arial" panose="020B0604020202020204" pitchFamily="34" charset="0"/>
              <a:cs typeface="Arial" panose="020B0604020202020204" pitchFamily="34" charset="0"/>
            </a:endParaRPr>
          </a:p>
          <a:p>
            <a:pPr algn="just" eaLnBrk="1" hangingPunct="1">
              <a:lnSpc>
                <a:spcPct val="80000"/>
              </a:lnSpc>
              <a:buFontTx/>
              <a:buNone/>
            </a:pPr>
            <a:endParaRPr lang="en-US" sz="1400" dirty="0">
              <a:solidFill>
                <a:schemeClr val="tx1"/>
              </a:solidFill>
              <a:latin typeface="Arial" panose="020B0604020202020204" pitchFamily="34" charset="0"/>
              <a:cs typeface="Arial" panose="020B0604020202020204" pitchFamily="34" charset="0"/>
            </a:endParaRPr>
          </a:p>
          <a:p>
            <a:pPr algn="just" eaLnBrk="1" hangingPunct="1">
              <a:lnSpc>
                <a:spcPct val="80000"/>
              </a:lnSpc>
              <a:buFontTx/>
              <a:buNone/>
            </a:pPr>
            <a:r>
              <a:rPr lang="en-US" sz="1400" dirty="0" smtClean="0">
                <a:solidFill>
                  <a:schemeClr val="tx1"/>
                </a:solidFill>
                <a:latin typeface="Arial" panose="020B0604020202020204" pitchFamily="34" charset="0"/>
                <a:cs typeface="Arial" panose="020B0604020202020204" pitchFamily="34" charset="0"/>
              </a:rPr>
              <a:t>	In </a:t>
            </a:r>
            <a:r>
              <a:rPr lang="en-US" sz="1400" dirty="0">
                <a:solidFill>
                  <a:schemeClr val="tx1"/>
                </a:solidFill>
                <a:latin typeface="Arial" panose="020B0604020202020204" pitchFamily="34" charset="0"/>
                <a:cs typeface="Arial" panose="020B0604020202020204" pitchFamily="34" charset="0"/>
              </a:rPr>
              <a:t>February 2006, </a:t>
            </a:r>
            <a:r>
              <a:rPr lang="en-US" sz="1400" dirty="0" smtClean="0">
                <a:solidFill>
                  <a:schemeClr val="tx1"/>
                </a:solidFill>
                <a:latin typeface="Arial" panose="020B0604020202020204" pitchFamily="34" charset="0"/>
                <a:cs typeface="Arial" panose="020B0604020202020204" pitchFamily="34" charset="0"/>
              </a:rPr>
              <a:t>he was </a:t>
            </a:r>
            <a:r>
              <a:rPr lang="en-US" sz="1400" dirty="0">
                <a:solidFill>
                  <a:schemeClr val="tx1"/>
                </a:solidFill>
                <a:latin typeface="Arial" panose="020B0604020202020204" pitchFamily="34" charset="0"/>
                <a:cs typeface="Arial" panose="020B0604020202020204" pitchFamily="34" charset="0"/>
              </a:rPr>
              <a:t>transferred from </a:t>
            </a:r>
            <a:r>
              <a:rPr lang="en-US" sz="1400" dirty="0" smtClean="0">
                <a:solidFill>
                  <a:schemeClr val="tx1"/>
                </a:solidFill>
                <a:latin typeface="Arial" panose="020B0604020202020204" pitchFamily="34" charset="0"/>
                <a:cs typeface="Arial" panose="020B0604020202020204" pitchFamily="34" charset="0"/>
              </a:rPr>
              <a:t>Operations to Administration where he currently supervises Communications, C.O.P.S., Emergency Preparedness</a:t>
            </a:r>
            <a:r>
              <a:rPr lang="en-US" sz="1400" dirty="0">
                <a:solidFill>
                  <a:schemeClr val="tx1"/>
                </a:solidFill>
                <a:latin typeface="Arial" panose="020B0604020202020204" pitchFamily="34" charset="0"/>
                <a:cs typeface="Arial" panose="020B0604020202020204" pitchFamily="34" charset="0"/>
              </a:rPr>
              <a:t>, CALEA, Training, </a:t>
            </a:r>
            <a:r>
              <a:rPr lang="en-US" sz="1400" dirty="0" smtClean="0">
                <a:solidFill>
                  <a:schemeClr val="tx1"/>
                </a:solidFill>
                <a:latin typeface="Arial" panose="020B0604020202020204" pitchFamily="34" charset="0"/>
                <a:cs typeface="Arial" panose="020B0604020202020204" pitchFamily="34" charset="0"/>
              </a:rPr>
              <a:t>and other administrative assignments. In </a:t>
            </a:r>
            <a:r>
              <a:rPr lang="en-US" sz="1400" dirty="0">
                <a:solidFill>
                  <a:schemeClr val="tx1"/>
                </a:solidFill>
                <a:latin typeface="Arial" panose="020B0604020202020204" pitchFamily="34" charset="0"/>
                <a:cs typeface="Arial" panose="020B0604020202020204" pitchFamily="34" charset="0"/>
              </a:rPr>
              <a:t>January 2012, </a:t>
            </a:r>
            <a:r>
              <a:rPr lang="en-US" sz="1400" dirty="0" smtClean="0">
                <a:solidFill>
                  <a:schemeClr val="tx1"/>
                </a:solidFill>
                <a:latin typeface="Arial" panose="020B0604020202020204" pitchFamily="34" charset="0"/>
                <a:cs typeface="Arial" panose="020B0604020202020204" pitchFamily="34" charset="0"/>
              </a:rPr>
              <a:t>he was </a:t>
            </a:r>
            <a:r>
              <a:rPr lang="en-US" sz="1400" dirty="0">
                <a:solidFill>
                  <a:schemeClr val="tx1"/>
                </a:solidFill>
                <a:latin typeface="Arial" panose="020B0604020202020204" pitchFamily="34" charset="0"/>
                <a:cs typeface="Arial" panose="020B0604020202020204" pitchFamily="34" charset="0"/>
              </a:rPr>
              <a:t>promoted to </a:t>
            </a:r>
            <a:r>
              <a:rPr lang="en-US" sz="1400" dirty="0" smtClean="0">
                <a:solidFill>
                  <a:schemeClr val="tx1"/>
                </a:solidFill>
                <a:latin typeface="Arial" panose="020B0604020202020204" pitchFamily="34" charset="0"/>
                <a:cs typeface="Arial" panose="020B0604020202020204" pitchFamily="34" charset="0"/>
              </a:rPr>
              <a:t>Major.  In November of 2016 he completed the Souther</a:t>
            </a:r>
            <a:r>
              <a:rPr lang="en-US" sz="1400" dirty="0" smtClean="0">
                <a:latin typeface="Arial" panose="020B0604020202020204" pitchFamily="34" charset="0"/>
                <a:cs typeface="Arial" panose="020B0604020202020204" pitchFamily="34" charset="0"/>
              </a:rPr>
              <a:t>n Police Institute </a:t>
            </a:r>
            <a:r>
              <a:rPr lang="en-US" sz="1400" dirty="0" smtClean="0">
                <a:solidFill>
                  <a:schemeClr val="tx1"/>
                </a:solidFill>
                <a:latin typeface="Arial" panose="020B0604020202020204" pitchFamily="34" charset="0"/>
                <a:cs typeface="Arial" panose="020B0604020202020204" pitchFamily="34" charset="0"/>
              </a:rPr>
              <a:t> Administrative Officers Course at the University of Louisville.</a:t>
            </a:r>
          </a:p>
          <a:p>
            <a:pPr algn="just" eaLnBrk="1" hangingPunct="1">
              <a:lnSpc>
                <a:spcPct val="80000"/>
              </a:lnSpc>
              <a:buFontTx/>
              <a:buNone/>
            </a:pPr>
            <a:endParaRPr lang="en-US" sz="1400" dirty="0">
              <a:solidFill>
                <a:schemeClr val="tx1"/>
              </a:solidFill>
              <a:latin typeface="Arial" panose="020B0604020202020204" pitchFamily="34" charset="0"/>
              <a:cs typeface="Arial" panose="020B0604020202020204" pitchFamily="34" charset="0"/>
            </a:endParaRPr>
          </a:p>
          <a:p>
            <a:pPr algn="just" eaLnBrk="1" hangingPunct="1">
              <a:lnSpc>
                <a:spcPct val="80000"/>
              </a:lnSpc>
              <a:buFontTx/>
              <a:buNone/>
            </a:pPr>
            <a:r>
              <a:rPr lang="en-US" sz="1400" dirty="0" smtClean="0">
                <a:solidFill>
                  <a:schemeClr val="tx1"/>
                </a:solidFill>
                <a:latin typeface="Arial" panose="020B0604020202020204" pitchFamily="34" charset="0"/>
                <a:cs typeface="Arial" panose="020B0604020202020204" pitchFamily="34" charset="0"/>
              </a:rPr>
              <a:t>	Major </a:t>
            </a:r>
            <a:r>
              <a:rPr lang="en-US" sz="1400" dirty="0">
                <a:solidFill>
                  <a:schemeClr val="tx1"/>
                </a:solidFill>
                <a:latin typeface="Arial" panose="020B0604020202020204" pitchFamily="34" charset="0"/>
                <a:cs typeface="Arial" panose="020B0604020202020204" pitchFamily="34" charset="0"/>
              </a:rPr>
              <a:t>Reynolds has played </a:t>
            </a:r>
            <a:r>
              <a:rPr lang="en-US" sz="1400" dirty="0" smtClean="0">
                <a:solidFill>
                  <a:schemeClr val="tx1"/>
                </a:solidFill>
                <a:latin typeface="Arial" panose="020B0604020202020204" pitchFamily="34" charset="0"/>
                <a:cs typeface="Arial" panose="020B0604020202020204" pitchFamily="34" charset="0"/>
              </a:rPr>
              <a:t>a vital role </a:t>
            </a:r>
            <a:r>
              <a:rPr lang="en-US" sz="1400" dirty="0">
                <a:solidFill>
                  <a:schemeClr val="tx1"/>
                </a:solidFill>
                <a:latin typeface="Arial" panose="020B0604020202020204" pitchFamily="34" charset="0"/>
                <a:cs typeface="Arial" panose="020B0604020202020204" pitchFamily="34" charset="0"/>
              </a:rPr>
              <a:t>in the revitalization of the </a:t>
            </a:r>
            <a:r>
              <a:rPr lang="en-US" sz="1400" dirty="0" smtClean="0">
                <a:solidFill>
                  <a:schemeClr val="tx1"/>
                </a:solidFill>
                <a:latin typeface="Arial" panose="020B0604020202020204" pitchFamily="34" charset="0"/>
                <a:cs typeface="Arial" panose="020B0604020202020204" pitchFamily="34" charset="0"/>
              </a:rPr>
              <a:t>Neighborhood </a:t>
            </a:r>
            <a:r>
              <a:rPr lang="en-US" sz="1400" dirty="0">
                <a:solidFill>
                  <a:schemeClr val="tx1"/>
                </a:solidFill>
                <a:latin typeface="Arial" panose="020B0604020202020204" pitchFamily="34" charset="0"/>
                <a:cs typeface="Arial" panose="020B0604020202020204" pitchFamily="34" charset="0"/>
              </a:rPr>
              <a:t>Watch Program, remodeling </a:t>
            </a:r>
            <a:r>
              <a:rPr lang="en-US" sz="1400" dirty="0" smtClean="0">
                <a:solidFill>
                  <a:schemeClr val="tx1"/>
                </a:solidFill>
                <a:latin typeface="Arial" panose="020B0604020202020204" pitchFamily="34" charset="0"/>
                <a:cs typeface="Arial" panose="020B0604020202020204" pitchFamily="34" charset="0"/>
              </a:rPr>
              <a:t>the </a:t>
            </a:r>
            <a:r>
              <a:rPr lang="en-US" sz="1400" dirty="0">
                <a:solidFill>
                  <a:schemeClr val="tx1"/>
                </a:solidFill>
                <a:latin typeface="Arial" panose="020B0604020202020204" pitchFamily="34" charset="0"/>
                <a:cs typeface="Arial" panose="020B0604020202020204" pitchFamily="34" charset="0"/>
              </a:rPr>
              <a:t>911 </a:t>
            </a:r>
            <a:r>
              <a:rPr lang="en-US" sz="1400" dirty="0" smtClean="0">
                <a:solidFill>
                  <a:schemeClr val="tx1"/>
                </a:solidFill>
                <a:latin typeface="Arial" panose="020B0604020202020204" pitchFamily="34" charset="0"/>
                <a:cs typeface="Arial" panose="020B0604020202020204" pitchFamily="34" charset="0"/>
              </a:rPr>
              <a:t>Center</a:t>
            </a:r>
            <a:r>
              <a:rPr lang="en-US" sz="1400" dirty="0">
                <a:solidFill>
                  <a:schemeClr val="tx1"/>
                </a:solidFill>
                <a:latin typeface="Arial" panose="020B0604020202020204" pitchFamily="34" charset="0"/>
                <a:cs typeface="Arial" panose="020B0604020202020204" pitchFamily="34" charset="0"/>
              </a:rPr>
              <a:t>, </a:t>
            </a:r>
            <a:r>
              <a:rPr lang="en-US" sz="1400" dirty="0" smtClean="0">
                <a:solidFill>
                  <a:schemeClr val="tx1"/>
                </a:solidFill>
                <a:latin typeface="Arial" panose="020B0604020202020204" pitchFamily="34" charset="0"/>
                <a:cs typeface="Arial" panose="020B0604020202020204" pitchFamily="34" charset="0"/>
              </a:rPr>
              <a:t>re-banding </a:t>
            </a:r>
            <a:r>
              <a:rPr lang="en-US" sz="1400" dirty="0">
                <a:solidFill>
                  <a:schemeClr val="tx1"/>
                </a:solidFill>
                <a:latin typeface="Arial" panose="020B0604020202020204" pitchFamily="34" charset="0"/>
                <a:cs typeface="Arial" panose="020B0604020202020204" pitchFamily="34" charset="0"/>
              </a:rPr>
              <a:t>of </a:t>
            </a:r>
            <a:r>
              <a:rPr lang="en-US" sz="1400" dirty="0" smtClean="0">
                <a:solidFill>
                  <a:schemeClr val="tx1"/>
                </a:solidFill>
                <a:latin typeface="Arial" panose="020B0604020202020204" pitchFamily="34" charset="0"/>
                <a:cs typeface="Arial" panose="020B0604020202020204" pitchFamily="34" charset="0"/>
              </a:rPr>
              <a:t>800 </a:t>
            </a:r>
            <a:r>
              <a:rPr lang="en-US" sz="1400" dirty="0">
                <a:solidFill>
                  <a:schemeClr val="tx1"/>
                </a:solidFill>
                <a:latin typeface="Arial" panose="020B0604020202020204" pitchFamily="34" charset="0"/>
                <a:cs typeface="Arial" panose="020B0604020202020204" pitchFamily="34" charset="0"/>
              </a:rPr>
              <a:t>MHz </a:t>
            </a:r>
            <a:r>
              <a:rPr lang="en-US" sz="1400" dirty="0" smtClean="0">
                <a:solidFill>
                  <a:schemeClr val="tx1"/>
                </a:solidFill>
                <a:latin typeface="Arial" panose="020B0604020202020204" pitchFamily="34" charset="0"/>
                <a:cs typeface="Arial" panose="020B0604020202020204" pitchFamily="34" charset="0"/>
              </a:rPr>
              <a:t>frequencies on city radios, </a:t>
            </a:r>
            <a:r>
              <a:rPr lang="en-US" sz="1400" dirty="0">
                <a:solidFill>
                  <a:schemeClr val="tx1"/>
                </a:solidFill>
                <a:latin typeface="Arial" panose="020B0604020202020204" pitchFamily="34" charset="0"/>
                <a:cs typeface="Arial" panose="020B0604020202020204" pitchFamily="34" charset="0"/>
              </a:rPr>
              <a:t>obtaining over one million dollars in </a:t>
            </a:r>
            <a:r>
              <a:rPr lang="en-US" sz="1400" dirty="0" smtClean="0">
                <a:solidFill>
                  <a:schemeClr val="tx1"/>
                </a:solidFill>
                <a:latin typeface="Arial" panose="020B0604020202020204" pitchFamily="34" charset="0"/>
                <a:cs typeface="Arial" panose="020B0604020202020204" pitchFamily="34" charset="0"/>
              </a:rPr>
              <a:t>grants, </a:t>
            </a:r>
            <a:r>
              <a:rPr lang="en-US" sz="1400" dirty="0">
                <a:solidFill>
                  <a:schemeClr val="tx1"/>
                </a:solidFill>
                <a:latin typeface="Arial" panose="020B0604020202020204" pitchFamily="34" charset="0"/>
                <a:cs typeface="Arial" panose="020B0604020202020204" pitchFamily="34" charset="0"/>
              </a:rPr>
              <a:t>development of Forest Park’s CRI plan</a:t>
            </a:r>
            <a:r>
              <a:rPr lang="en-US" sz="1400" dirty="0" smtClean="0">
                <a:solidFill>
                  <a:schemeClr val="tx1"/>
                </a:solidFill>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rPr>
              <a:t>implementation of OSSI </a:t>
            </a:r>
            <a:r>
              <a:rPr lang="en-US" sz="1400" dirty="0" smtClean="0">
                <a:solidFill>
                  <a:schemeClr val="tx1"/>
                </a:solidFill>
                <a:latin typeface="Arial" panose="020B0604020202020204" pitchFamily="34" charset="0"/>
                <a:cs typeface="Arial" panose="020B0604020202020204" pitchFamily="34" charset="0"/>
              </a:rPr>
              <a:t>CAD software, development and implementation of the Rapid </a:t>
            </a:r>
            <a:r>
              <a:rPr lang="en-US" sz="1400" dirty="0">
                <a:solidFill>
                  <a:schemeClr val="tx1"/>
                </a:solidFill>
                <a:latin typeface="Arial" panose="020B0604020202020204" pitchFamily="34" charset="0"/>
                <a:cs typeface="Arial" panose="020B0604020202020204" pitchFamily="34" charset="0"/>
              </a:rPr>
              <a:t>ID pilot program, </a:t>
            </a:r>
            <a:r>
              <a:rPr lang="en-US" sz="1400" dirty="0" smtClean="0">
                <a:solidFill>
                  <a:schemeClr val="tx1"/>
                </a:solidFill>
                <a:latin typeface="Arial" panose="020B0604020202020204" pitchFamily="34" charset="0"/>
                <a:cs typeface="Arial" panose="020B0604020202020204" pitchFamily="34" charset="0"/>
              </a:rPr>
              <a:t>CALEA reaccreditations, </a:t>
            </a:r>
            <a:r>
              <a:rPr lang="en-US" sz="1400" dirty="0">
                <a:solidFill>
                  <a:schemeClr val="tx1"/>
                </a:solidFill>
                <a:latin typeface="Arial" panose="020B0604020202020204" pitchFamily="34" charset="0"/>
                <a:cs typeface="Arial" panose="020B0604020202020204" pitchFamily="34" charset="0"/>
              </a:rPr>
              <a:t>and migration from a conventional to a </a:t>
            </a:r>
            <a:r>
              <a:rPr lang="en-US" sz="1400" dirty="0" smtClean="0">
                <a:solidFill>
                  <a:schemeClr val="tx1"/>
                </a:solidFill>
                <a:latin typeface="Arial" panose="020B0604020202020204" pitchFamily="34" charset="0"/>
                <a:cs typeface="Arial" panose="020B0604020202020204" pitchFamily="34" charset="0"/>
              </a:rPr>
              <a:t>trunked </a:t>
            </a:r>
            <a:r>
              <a:rPr lang="en-US" sz="1400" dirty="0">
                <a:solidFill>
                  <a:schemeClr val="tx1"/>
                </a:solidFill>
                <a:latin typeface="Arial" panose="020B0604020202020204" pitchFamily="34" charset="0"/>
                <a:cs typeface="Arial" panose="020B0604020202020204" pitchFamily="34" charset="0"/>
              </a:rPr>
              <a:t>radio system</a:t>
            </a:r>
            <a:r>
              <a:rPr lang="en-US" sz="1400" dirty="0" smtClean="0">
                <a:solidFill>
                  <a:schemeClr val="tx1"/>
                </a:solidFill>
                <a:latin typeface="Arial" panose="020B0604020202020204" pitchFamily="34" charset="0"/>
                <a:cs typeface="Arial" panose="020B0604020202020204" pitchFamily="34" charset="0"/>
              </a:rPr>
              <a:t>.</a:t>
            </a:r>
            <a:endParaRPr lang="en-US" sz="1400" dirty="0" smtClean="0">
              <a:solidFill>
                <a:schemeClr val="tx1"/>
              </a:solidFill>
            </a:endParaRPr>
          </a:p>
        </p:txBody>
      </p:sp>
      <p:sp>
        <p:nvSpPr>
          <p:cNvPr id="20485" name="Line 6"/>
          <p:cNvSpPr>
            <a:spLocks noChangeShapeType="1"/>
          </p:cNvSpPr>
          <p:nvPr/>
        </p:nvSpPr>
        <p:spPr bwMode="auto">
          <a:xfrm>
            <a:off x="609600" y="8839200"/>
            <a:ext cx="533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486" name="AutoShape 7"/>
          <p:cNvSpPr>
            <a:spLocks noChangeArrowheads="1"/>
          </p:cNvSpPr>
          <p:nvPr/>
        </p:nvSpPr>
        <p:spPr bwMode="auto">
          <a:xfrm>
            <a:off x="6021859" y="8581768"/>
            <a:ext cx="533400" cy="533400"/>
          </a:xfrm>
          <a:prstGeom prst="star8">
            <a:avLst>
              <a:gd name="adj" fmla="val 38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smtClean="0"/>
              <a:t>18</a:t>
            </a:r>
            <a:endParaRPr lang="en-US" dirty="0"/>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913" y="228600"/>
            <a:ext cx="101917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b="1" dirty="0" smtClean="0">
                <a:solidFill>
                  <a:schemeClr val="accent1">
                    <a:lumMod val="50000"/>
                  </a:schemeClr>
                </a:solidFill>
                <a:latin typeface="Arial" pitchFamily="34" charset="0"/>
              </a:rPr>
              <a:t>Table Of Contents</a:t>
            </a:r>
          </a:p>
        </p:txBody>
      </p:sp>
      <p:sp>
        <p:nvSpPr>
          <p:cNvPr id="4099" name="Rectangle 3"/>
          <p:cNvSpPr>
            <a:spLocks noGrp="1" noChangeArrowheads="1"/>
          </p:cNvSpPr>
          <p:nvPr>
            <p:ph type="body" sz="half" idx="1"/>
          </p:nvPr>
        </p:nvSpPr>
        <p:spPr>
          <a:xfrm>
            <a:off x="838200" y="2209800"/>
            <a:ext cx="2895600" cy="3048000"/>
          </a:xfrm>
        </p:spPr>
        <p:txBody>
          <a:bodyPr/>
          <a:lstStyle/>
          <a:p>
            <a:pPr marL="0" indent="0" eaLnBrk="1" hangingPunct="1">
              <a:buFontTx/>
              <a:buNone/>
              <a:tabLst>
                <a:tab pos="1714500" algn="l"/>
              </a:tabLst>
            </a:pPr>
            <a:r>
              <a:rPr lang="en-US" sz="1200" dirty="0" smtClean="0">
                <a:solidFill>
                  <a:srgbClr val="1B1BFF"/>
                </a:solidFill>
                <a:latin typeface="Perpetua" panose="02020502060401020303" pitchFamily="18" charset="0"/>
              </a:rPr>
              <a:t>Chief’s Message - ---------------3</a:t>
            </a:r>
          </a:p>
          <a:p>
            <a:pPr marL="0" indent="0" eaLnBrk="1" hangingPunct="1">
              <a:buFontTx/>
              <a:buNone/>
            </a:pPr>
            <a:r>
              <a:rPr lang="en-US" sz="1200" dirty="0" smtClean="0">
                <a:solidFill>
                  <a:srgbClr val="1B1BFF"/>
                </a:solidFill>
                <a:latin typeface="Perpetua" panose="02020502060401020303" pitchFamily="18" charset="0"/>
              </a:rPr>
              <a:t>Mission Statement ------------- 4</a:t>
            </a:r>
          </a:p>
          <a:p>
            <a:pPr marL="0" indent="0" eaLnBrk="1" hangingPunct="1">
              <a:buFontTx/>
              <a:buNone/>
              <a:tabLst>
                <a:tab pos="1714500" algn="l"/>
              </a:tabLst>
            </a:pPr>
            <a:r>
              <a:rPr lang="en-US" sz="1200" dirty="0" smtClean="0">
                <a:solidFill>
                  <a:srgbClr val="1B1BFF"/>
                </a:solidFill>
                <a:latin typeface="Perpetua" panose="02020502060401020303" pitchFamily="18" charset="0"/>
              </a:rPr>
              <a:t>Accreditation--------------------5</a:t>
            </a:r>
          </a:p>
          <a:p>
            <a:pPr marL="0" indent="0" eaLnBrk="1" hangingPunct="1">
              <a:buFontTx/>
              <a:buNone/>
              <a:tabLst>
                <a:tab pos="1714500" algn="l"/>
              </a:tabLst>
            </a:pPr>
            <a:r>
              <a:rPr lang="en-US" sz="1200" dirty="0" smtClean="0">
                <a:solidFill>
                  <a:srgbClr val="1B1BFF"/>
                </a:solidFill>
                <a:latin typeface="Perpetua" panose="02020502060401020303" pitchFamily="18" charset="0"/>
              </a:rPr>
              <a:t>Records &amp; Court Services -----7</a:t>
            </a:r>
          </a:p>
          <a:p>
            <a:pPr marL="0" indent="0" eaLnBrk="1" hangingPunct="1">
              <a:buFontTx/>
              <a:buNone/>
            </a:pPr>
            <a:r>
              <a:rPr lang="en-US" sz="1200" dirty="0" smtClean="0">
                <a:solidFill>
                  <a:srgbClr val="1B1BFF"/>
                </a:solidFill>
                <a:latin typeface="Perpetua" panose="02020502060401020303" pitchFamily="18" charset="0"/>
              </a:rPr>
              <a:t>Operations Division ------------10</a:t>
            </a:r>
          </a:p>
          <a:p>
            <a:pPr marL="0" indent="0" eaLnBrk="1" hangingPunct="1">
              <a:buFontTx/>
              <a:buNone/>
              <a:tabLst>
                <a:tab pos="1714500" algn="l"/>
              </a:tabLst>
            </a:pPr>
            <a:r>
              <a:rPr lang="en-US" sz="1200" dirty="0" smtClean="0">
                <a:solidFill>
                  <a:srgbClr val="1B1BFF"/>
                </a:solidFill>
                <a:latin typeface="Perpetua" panose="02020502060401020303" pitchFamily="18" charset="0"/>
              </a:rPr>
              <a:t>Patrol Team Commanders------11</a:t>
            </a:r>
          </a:p>
          <a:p>
            <a:pPr marL="0" indent="0" eaLnBrk="1" hangingPunct="1">
              <a:buFontTx/>
              <a:buNone/>
              <a:tabLst>
                <a:tab pos="0" algn="l"/>
                <a:tab pos="1714500" algn="l"/>
              </a:tabLst>
            </a:pPr>
            <a:r>
              <a:rPr lang="en-US" sz="1200" dirty="0" smtClean="0">
                <a:solidFill>
                  <a:srgbClr val="1B1BFF"/>
                </a:solidFill>
                <a:latin typeface="Perpetua" panose="02020502060401020303" pitchFamily="18" charset="0"/>
              </a:rPr>
              <a:t>Patrol Goals ---------------------12</a:t>
            </a:r>
          </a:p>
          <a:p>
            <a:pPr marL="0" indent="0" eaLnBrk="1" hangingPunct="1">
              <a:buFontTx/>
              <a:buNone/>
              <a:tabLst>
                <a:tab pos="1714500" algn="l"/>
              </a:tabLst>
            </a:pPr>
            <a:r>
              <a:rPr lang="en-US" sz="1200" dirty="0" smtClean="0">
                <a:solidFill>
                  <a:srgbClr val="1B1BFF"/>
                </a:solidFill>
                <a:latin typeface="Perpetua" panose="02020502060401020303" pitchFamily="18" charset="0"/>
              </a:rPr>
              <a:t>Accident reduction -------------13</a:t>
            </a:r>
          </a:p>
          <a:p>
            <a:pPr marL="0" indent="0" eaLnBrk="1" hangingPunct="1">
              <a:buFontTx/>
              <a:buNone/>
            </a:pPr>
            <a:endParaRPr lang="en-US" sz="1200" dirty="0" smtClean="0">
              <a:solidFill>
                <a:srgbClr val="1B1BFF"/>
              </a:solidFill>
            </a:endParaRPr>
          </a:p>
          <a:p>
            <a:pPr marL="0" indent="0" eaLnBrk="1" hangingPunct="1">
              <a:buFontTx/>
              <a:buNone/>
            </a:pPr>
            <a:endParaRPr lang="en-US" sz="1200" dirty="0" smtClean="0">
              <a:solidFill>
                <a:srgbClr val="1B1BFF"/>
              </a:solidFill>
            </a:endParaRPr>
          </a:p>
        </p:txBody>
      </p:sp>
      <p:pic>
        <p:nvPicPr>
          <p:cNvPr id="4101" name="Picture 13"/>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5250" y="4699002"/>
            <a:ext cx="6667501" cy="44449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0" name="Rectangle 6"/>
          <p:cNvSpPr>
            <a:spLocks noChangeArrowheads="1"/>
          </p:cNvSpPr>
          <p:nvPr/>
        </p:nvSpPr>
        <p:spPr bwMode="auto">
          <a:xfrm>
            <a:off x="3886200" y="2209800"/>
            <a:ext cx="2743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tabLst>
                <a:tab pos="1371600" algn="l"/>
              </a:tabLst>
              <a:defRPr/>
            </a:pPr>
            <a:r>
              <a:rPr lang="en-US" sz="1200" dirty="0" smtClean="0">
                <a:solidFill>
                  <a:srgbClr val="1B1BFF"/>
                </a:solidFill>
                <a:latin typeface="Perpetua" panose="02020502060401020303" pitchFamily="18" charset="0"/>
              </a:rPr>
              <a:t>Part </a:t>
            </a:r>
            <a:r>
              <a:rPr lang="en-US" sz="1200" dirty="0">
                <a:solidFill>
                  <a:srgbClr val="1B1BFF"/>
                </a:solidFill>
                <a:latin typeface="Perpetua" panose="02020502060401020303" pitchFamily="18" charset="0"/>
              </a:rPr>
              <a:t>I </a:t>
            </a:r>
            <a:r>
              <a:rPr lang="en-US" sz="1200" dirty="0" smtClean="0">
                <a:solidFill>
                  <a:srgbClr val="1B1BFF"/>
                </a:solidFill>
                <a:latin typeface="Perpetua" panose="02020502060401020303" pitchFamily="18" charset="0"/>
              </a:rPr>
              <a:t>Crimes-------------15</a:t>
            </a:r>
            <a:endParaRPr lang="en-US" sz="1200" dirty="0">
              <a:solidFill>
                <a:srgbClr val="1B1BFF"/>
              </a:solidFill>
              <a:latin typeface="Perpetua" panose="02020502060401020303" pitchFamily="18" charset="0"/>
            </a:endParaRPr>
          </a:p>
          <a:p>
            <a:pPr>
              <a:spcBef>
                <a:spcPct val="20000"/>
              </a:spcBef>
              <a:tabLst>
                <a:tab pos="1371600" algn="l"/>
              </a:tabLst>
              <a:defRPr/>
            </a:pPr>
            <a:r>
              <a:rPr lang="en-US" sz="1200" dirty="0">
                <a:solidFill>
                  <a:srgbClr val="1B1BFF"/>
                </a:solidFill>
                <a:latin typeface="Perpetua" panose="02020502060401020303" pitchFamily="18" charset="0"/>
              </a:rPr>
              <a:t>Internal Affairs </a:t>
            </a:r>
            <a:r>
              <a:rPr lang="en-US" sz="1200" dirty="0" smtClean="0">
                <a:solidFill>
                  <a:srgbClr val="1B1BFF"/>
                </a:solidFill>
                <a:latin typeface="Perpetua" panose="02020502060401020303" pitchFamily="18" charset="0"/>
              </a:rPr>
              <a:t>---------- 17</a:t>
            </a:r>
            <a:endParaRPr lang="en-US" sz="1200" dirty="0">
              <a:solidFill>
                <a:srgbClr val="1B1BFF"/>
              </a:solidFill>
              <a:latin typeface="Perpetua" panose="02020502060401020303" pitchFamily="18" charset="0"/>
            </a:endParaRPr>
          </a:p>
          <a:p>
            <a:pPr>
              <a:spcBef>
                <a:spcPct val="20000"/>
              </a:spcBef>
              <a:defRPr/>
            </a:pPr>
            <a:r>
              <a:rPr lang="en-US" sz="1200" dirty="0" smtClean="0">
                <a:solidFill>
                  <a:srgbClr val="1B1BFF"/>
                </a:solidFill>
                <a:latin typeface="Perpetua" panose="02020502060401020303" pitchFamily="18" charset="0"/>
              </a:rPr>
              <a:t>COPS </a:t>
            </a:r>
            <a:r>
              <a:rPr lang="en-US" sz="1200" dirty="0">
                <a:solidFill>
                  <a:srgbClr val="1B1BFF"/>
                </a:solidFill>
                <a:latin typeface="Perpetua" panose="02020502060401020303" pitchFamily="18" charset="0"/>
              </a:rPr>
              <a:t>Unit </a:t>
            </a:r>
            <a:r>
              <a:rPr lang="en-US" sz="1200" dirty="0" smtClean="0">
                <a:solidFill>
                  <a:srgbClr val="1B1BFF"/>
                </a:solidFill>
                <a:latin typeface="Perpetua" panose="02020502060401020303" pitchFamily="18" charset="0"/>
              </a:rPr>
              <a:t>-------------- 20</a:t>
            </a:r>
            <a:endParaRPr lang="en-US" sz="1200" dirty="0">
              <a:solidFill>
                <a:srgbClr val="1B1BFF"/>
              </a:solidFill>
              <a:latin typeface="Perpetua" panose="02020502060401020303" pitchFamily="18" charset="0"/>
            </a:endParaRPr>
          </a:p>
          <a:p>
            <a:pPr>
              <a:spcBef>
                <a:spcPct val="20000"/>
              </a:spcBef>
              <a:tabLst>
                <a:tab pos="1371600" algn="l"/>
              </a:tabLst>
              <a:defRPr/>
            </a:pPr>
            <a:r>
              <a:rPr lang="en-US" sz="1200" dirty="0" smtClean="0">
                <a:solidFill>
                  <a:srgbClr val="1B1BFF"/>
                </a:solidFill>
                <a:latin typeface="Perpetua" panose="02020502060401020303" pitchFamily="18" charset="0"/>
              </a:rPr>
              <a:t>Training-------------------21</a:t>
            </a:r>
            <a:endParaRPr lang="en-US" sz="1200" dirty="0">
              <a:solidFill>
                <a:srgbClr val="1B1BFF"/>
              </a:solidFill>
              <a:latin typeface="Perpetua" panose="02020502060401020303" pitchFamily="18" charset="0"/>
            </a:endParaRPr>
          </a:p>
          <a:p>
            <a:pPr>
              <a:spcBef>
                <a:spcPct val="20000"/>
              </a:spcBef>
              <a:tabLst>
                <a:tab pos="1314450" algn="l"/>
              </a:tabLst>
              <a:defRPr/>
            </a:pPr>
            <a:r>
              <a:rPr lang="en-US" sz="1200" dirty="0">
                <a:solidFill>
                  <a:srgbClr val="1B1BFF"/>
                </a:solidFill>
                <a:latin typeface="Perpetua" panose="02020502060401020303" pitchFamily="18" charset="0"/>
              </a:rPr>
              <a:t>Firearms Training </a:t>
            </a:r>
            <a:r>
              <a:rPr lang="en-US" sz="1200" dirty="0" smtClean="0">
                <a:solidFill>
                  <a:srgbClr val="1B1BFF"/>
                </a:solidFill>
                <a:latin typeface="Perpetua" panose="02020502060401020303" pitchFamily="18" charset="0"/>
              </a:rPr>
              <a:t>------- 22</a:t>
            </a:r>
            <a:endParaRPr lang="en-US" sz="1200" dirty="0">
              <a:solidFill>
                <a:srgbClr val="1B1BFF"/>
              </a:solidFill>
              <a:latin typeface="Perpetua" panose="02020502060401020303" pitchFamily="18" charset="0"/>
            </a:endParaRPr>
          </a:p>
          <a:p>
            <a:pPr marL="342900" indent="-342900">
              <a:lnSpc>
                <a:spcPct val="80000"/>
              </a:lnSpc>
              <a:spcBef>
                <a:spcPct val="20000"/>
              </a:spcBef>
              <a:buFontTx/>
              <a:buChar char="•"/>
              <a:defRPr/>
            </a:pPr>
            <a:endParaRPr lang="en-US" sz="1200" dirty="0">
              <a:solidFill>
                <a:srgbClr val="1B1BFF"/>
              </a:solidFill>
              <a:latin typeface="Bookman Old Style" pitchFamily="18" charset="0"/>
            </a:endParaRPr>
          </a:p>
          <a:p>
            <a:pPr marL="342900" indent="-342900">
              <a:lnSpc>
                <a:spcPct val="80000"/>
              </a:lnSpc>
              <a:spcBef>
                <a:spcPct val="20000"/>
              </a:spcBef>
              <a:buFontTx/>
              <a:buChar char="•"/>
              <a:defRPr/>
            </a:pPr>
            <a:endParaRPr lang="en-US" sz="1400" dirty="0">
              <a:solidFill>
                <a:schemeClr val="accent1"/>
              </a:solidFill>
              <a:latin typeface="Bookman Old Style" pitchFamily="18" charset="0"/>
            </a:endParaRPr>
          </a:p>
          <a:p>
            <a:pPr marL="342900" indent="-342900">
              <a:lnSpc>
                <a:spcPct val="80000"/>
              </a:lnSpc>
              <a:spcBef>
                <a:spcPct val="20000"/>
              </a:spcBef>
              <a:buFontTx/>
              <a:buChar char="•"/>
              <a:tabLst>
                <a:tab pos="1371600" algn="l"/>
              </a:tabLst>
              <a:defRPr/>
            </a:pPr>
            <a:endParaRPr lang="en-US" sz="1400" dirty="0">
              <a:solidFill>
                <a:schemeClr val="accent1"/>
              </a:solidFill>
              <a:latin typeface="Bookman Old Style" pitchFamily="18" charset="0"/>
            </a:endParaRPr>
          </a:p>
          <a:p>
            <a:pPr marL="342900" indent="-342900">
              <a:lnSpc>
                <a:spcPct val="80000"/>
              </a:lnSpc>
              <a:spcBef>
                <a:spcPct val="20000"/>
              </a:spcBef>
              <a:buFontTx/>
              <a:buChar char="•"/>
              <a:defRPr/>
            </a:pPr>
            <a:endParaRPr lang="en-US" sz="1400" dirty="0">
              <a:solidFill>
                <a:schemeClr val="accent1"/>
              </a:solidFill>
              <a:latin typeface="Bookman Old Style" pitchFamily="18" charset="0"/>
            </a:endParaRPr>
          </a:p>
          <a:p>
            <a:pPr marL="342900" indent="-342900">
              <a:lnSpc>
                <a:spcPct val="80000"/>
              </a:lnSpc>
              <a:spcBef>
                <a:spcPct val="20000"/>
              </a:spcBef>
              <a:buFontTx/>
              <a:buChar char="•"/>
              <a:defRPr/>
            </a:pPr>
            <a:endParaRPr lang="en-US" sz="1400" dirty="0">
              <a:solidFill>
                <a:schemeClr val="accent1"/>
              </a:solidFill>
              <a:latin typeface="Bookman Old Style" pitchFamily="18" charset="0"/>
            </a:endParaRPr>
          </a:p>
          <a:p>
            <a:pPr marL="342900" indent="-342900">
              <a:lnSpc>
                <a:spcPct val="80000"/>
              </a:lnSpc>
              <a:spcBef>
                <a:spcPct val="20000"/>
              </a:spcBef>
              <a:buFontTx/>
              <a:buChar char="•"/>
              <a:defRPr/>
            </a:pPr>
            <a:endParaRPr lang="en-US" sz="1400" dirty="0">
              <a:solidFill>
                <a:schemeClr val="accent1"/>
              </a:solidFill>
              <a:latin typeface="Bookman Old Style" pitchFamily="18" charset="0"/>
            </a:endParaRPr>
          </a:p>
          <a:p>
            <a:pPr marL="342900" indent="-342900">
              <a:lnSpc>
                <a:spcPct val="80000"/>
              </a:lnSpc>
              <a:spcBef>
                <a:spcPct val="20000"/>
              </a:spcBef>
              <a:buFontTx/>
              <a:buChar char="•"/>
              <a:defRPr/>
            </a:pPr>
            <a:endParaRPr lang="en-US" sz="1400" dirty="0">
              <a:solidFill>
                <a:schemeClr val="accent1"/>
              </a:solidFill>
              <a:latin typeface="Bookman Old Style" pitchFamily="18" charset="0"/>
            </a:endParaRPr>
          </a:p>
        </p:txBody>
      </p:sp>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113" y="225425"/>
            <a:ext cx="1017587"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366184"/>
            <a:ext cx="6553200" cy="1524000"/>
          </a:xfrm>
        </p:spPr>
        <p:txBody>
          <a:bodyPr>
            <a:normAutofit fontScale="90000"/>
          </a:bodyPr>
          <a:lstStyle/>
          <a:p>
            <a:r>
              <a:rPr lang="en-US" sz="4400" b="1" dirty="0" smtClean="0">
                <a:solidFill>
                  <a:schemeClr val="accent1">
                    <a:lumMod val="50000"/>
                  </a:schemeClr>
                </a:solidFill>
                <a:latin typeface="Arial" panose="020B0604020202020204" pitchFamily="34" charset="0"/>
                <a:cs typeface="Arial" panose="020B0604020202020204" pitchFamily="34" charset="0"/>
              </a:rPr>
              <a:t>Administrative Supervisor</a:t>
            </a:r>
            <a:r>
              <a:rPr lang="en-US" sz="3200" b="1" dirty="0" smtClean="0">
                <a:solidFill>
                  <a:schemeClr val="accent1">
                    <a:lumMod val="50000"/>
                  </a:schemeClr>
                </a:solidFill>
                <a:latin typeface="Arial" panose="020B0604020202020204" pitchFamily="34" charset="0"/>
                <a:cs typeface="Arial" panose="020B0604020202020204" pitchFamily="34" charset="0"/>
              </a:rPr>
              <a:t/>
            </a:r>
            <a:br>
              <a:rPr lang="en-US" sz="3200" b="1" dirty="0" smtClean="0">
                <a:solidFill>
                  <a:schemeClr val="accent1">
                    <a:lumMod val="50000"/>
                  </a:schemeClr>
                </a:solidFill>
                <a:latin typeface="Arial" panose="020B0604020202020204" pitchFamily="34" charset="0"/>
                <a:cs typeface="Arial" panose="020B0604020202020204" pitchFamily="34" charset="0"/>
              </a:rPr>
            </a:br>
            <a:r>
              <a:rPr lang="en-US" sz="4400" b="1" dirty="0" smtClean="0">
                <a:solidFill>
                  <a:schemeClr val="accent1">
                    <a:lumMod val="50000"/>
                  </a:schemeClr>
                </a:solidFill>
                <a:latin typeface="Arial" panose="020B0604020202020204" pitchFamily="34" charset="0"/>
                <a:cs typeface="Arial" panose="020B0604020202020204" pitchFamily="34" charset="0"/>
              </a:rPr>
              <a:t>Susan Ridling</a:t>
            </a:r>
            <a:endParaRPr lang="en-US" sz="3200" b="1" dirty="0">
              <a:solidFill>
                <a:schemeClr val="accent1">
                  <a:lumMod val="50000"/>
                </a:schemeClr>
              </a:solidFill>
              <a:latin typeface="Arial" panose="020B0604020202020204" pitchFamily="34" charset="0"/>
              <a:cs typeface="Arial" panose="020B0604020202020204" pitchFamily="34" charset="0"/>
            </a:endParaRPr>
          </a:p>
        </p:txBody>
      </p:sp>
      <p:sp>
        <p:nvSpPr>
          <p:cNvPr id="3" name="Text Placeholder 2"/>
          <p:cNvSpPr>
            <a:spLocks noGrp="1"/>
          </p:cNvSpPr>
          <p:nvPr>
            <p:ph sz="quarter" idx="1"/>
          </p:nvPr>
        </p:nvSpPr>
        <p:spPr>
          <a:xfrm>
            <a:off x="381000" y="1143000"/>
            <a:ext cx="6172200" cy="6096000"/>
          </a:xfrm>
        </p:spPr>
        <p:txBody>
          <a:bodyPr>
            <a:normAutofit lnSpcReduction="10000"/>
          </a:bodyPr>
          <a:lstStyle/>
          <a:p>
            <a:pPr algn="just"/>
            <a:endParaRPr lang="en-US" sz="1800" dirty="0" smtClean="0">
              <a:solidFill>
                <a:schemeClr val="accent2"/>
              </a:solidFill>
            </a:endParaRPr>
          </a:p>
          <a:p>
            <a:pPr algn="just"/>
            <a:endParaRPr lang="en-US" sz="1800" dirty="0" smtClean="0">
              <a:solidFill>
                <a:schemeClr val="accent2"/>
              </a:solidFill>
            </a:endParaRPr>
          </a:p>
          <a:p>
            <a:pPr algn="just"/>
            <a:endParaRPr lang="en-US" sz="1800" dirty="0" smtClean="0">
              <a:solidFill>
                <a:schemeClr val="accent2"/>
              </a:solidFill>
            </a:endParaRPr>
          </a:p>
          <a:p>
            <a:pPr algn="just"/>
            <a:endParaRPr lang="en-US" sz="1800" dirty="0" smtClean="0">
              <a:solidFill>
                <a:schemeClr val="accent2"/>
              </a:solidFill>
            </a:endParaRPr>
          </a:p>
          <a:p>
            <a:pPr algn="just"/>
            <a:r>
              <a:rPr lang="en-US" sz="2000" dirty="0" smtClean="0">
                <a:solidFill>
                  <a:schemeClr val="accent2"/>
                </a:solidFill>
                <a:latin typeface="Arial" panose="020B0604020202020204" pitchFamily="34" charset="0"/>
                <a:cs typeface="Arial" panose="020B0604020202020204" pitchFamily="34" charset="0"/>
              </a:rPr>
              <a:t>Susan is a native of Forest Park, where she </a:t>
            </a:r>
            <a:r>
              <a:rPr lang="en-US" sz="2000" dirty="0" smtClean="0">
                <a:solidFill>
                  <a:schemeClr val="accent2"/>
                </a:solidFill>
                <a:latin typeface="Arial" panose="020B0604020202020204" pitchFamily="34" charset="0"/>
                <a:cs typeface="Arial" panose="020B0604020202020204" pitchFamily="34" charset="0"/>
              </a:rPr>
              <a:t>attended </a:t>
            </a:r>
            <a:r>
              <a:rPr lang="en-US" sz="2000" dirty="0" smtClean="0">
                <a:solidFill>
                  <a:schemeClr val="accent2"/>
                </a:solidFill>
                <a:latin typeface="Arial" panose="020B0604020202020204" pitchFamily="34" charset="0"/>
                <a:cs typeface="Arial" panose="020B0604020202020204" pitchFamily="34" charset="0"/>
              </a:rPr>
              <a:t>and graduated with the class of 1980 at Forest Park Senior High School, and continued her education through Clayton State University.</a:t>
            </a:r>
          </a:p>
          <a:p>
            <a:pPr algn="just"/>
            <a:r>
              <a:rPr lang="en-US" sz="2000" dirty="0" smtClean="0">
                <a:solidFill>
                  <a:schemeClr val="accent2"/>
                </a:solidFill>
                <a:latin typeface="Arial" panose="020B0604020202020204" pitchFamily="34" charset="0"/>
                <a:cs typeface="Arial" panose="020B0604020202020204" pitchFamily="34" charset="0"/>
              </a:rPr>
              <a:t>In 1984 she began her career with the City of Forest Park as the Executive Assistant to the Mayor and City Manager. In 1991, she transferred into the Police Department as the Senior Assistant to the Chief of Detectives. In 1996 she was promoted to the Executive Assistant to the Chief of Police. </a:t>
            </a:r>
            <a:endParaRPr lang="en-US" sz="2000" dirty="0">
              <a:solidFill>
                <a:schemeClr val="accent2"/>
              </a:solidFill>
              <a:latin typeface="Arial" panose="020B0604020202020204" pitchFamily="34" charset="0"/>
              <a:cs typeface="Arial" panose="020B0604020202020204" pitchFamily="34" charset="0"/>
            </a:endParaRPr>
          </a:p>
          <a:p>
            <a:pPr algn="just"/>
            <a:r>
              <a:rPr lang="en-US" sz="2000" dirty="0" smtClean="0">
                <a:solidFill>
                  <a:schemeClr val="accent2"/>
                </a:solidFill>
                <a:latin typeface="Arial" panose="020B0604020202020204" pitchFamily="34" charset="0"/>
                <a:cs typeface="Arial" panose="020B0604020202020204" pitchFamily="34" charset="0"/>
              </a:rPr>
              <a:t>Her skills and institutional knowledge has enhanced her responsibilities to manage four administrative staff assistants, overseeing information technology, purchasing, payroll, and crime analysis.</a:t>
            </a:r>
            <a:endParaRPr lang="en-US" dirty="0">
              <a:solidFill>
                <a:schemeClr val="accent2"/>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7085647"/>
            <a:ext cx="2800350"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AutoShape 14"/>
          <p:cNvSpPr>
            <a:spLocks noChangeArrowheads="1"/>
          </p:cNvSpPr>
          <p:nvPr/>
        </p:nvSpPr>
        <p:spPr bwMode="auto">
          <a:xfrm>
            <a:off x="6019800" y="8534400"/>
            <a:ext cx="533400" cy="533400"/>
          </a:xfrm>
          <a:prstGeom prst="star8">
            <a:avLst>
              <a:gd name="adj" fmla="val 38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smtClean="0"/>
              <a:t>19</a:t>
            </a:r>
            <a:endParaRPr lang="en-US" dirty="0"/>
          </a:p>
        </p:txBody>
      </p:sp>
    </p:spTree>
    <p:extLst>
      <p:ext uri="{BB962C8B-B14F-4D97-AF65-F5344CB8AC3E}">
        <p14:creationId xmlns:p14="http://schemas.microsoft.com/office/powerpoint/2010/main" val="25520354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b="1" dirty="0" smtClean="0">
                <a:solidFill>
                  <a:schemeClr val="accent1">
                    <a:lumMod val="50000"/>
                  </a:schemeClr>
                </a:solidFill>
                <a:latin typeface="Arial" pitchFamily="34" charset="0"/>
              </a:rPr>
              <a:t>Community Oriented Policing </a:t>
            </a:r>
          </a:p>
        </p:txBody>
      </p:sp>
      <p:sp>
        <p:nvSpPr>
          <p:cNvPr id="38919" name="Text Box 7"/>
          <p:cNvSpPr txBox="1">
            <a:spLocks noChangeArrowheads="1"/>
          </p:cNvSpPr>
          <p:nvPr/>
        </p:nvSpPr>
        <p:spPr bwMode="auto">
          <a:xfrm>
            <a:off x="685800" y="1905000"/>
            <a:ext cx="3449184"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b="1" dirty="0">
                <a:solidFill>
                  <a:srgbClr val="990000"/>
                </a:solidFill>
                <a:effectLst>
                  <a:outerShdw blurRad="38100" dist="38100" dir="2700000" algn="tl">
                    <a:srgbClr val="C0C0C0"/>
                  </a:outerShdw>
                </a:effectLst>
              </a:rPr>
              <a:t>Crime Prevention Programs</a:t>
            </a:r>
          </a:p>
          <a:p>
            <a:pPr>
              <a:spcBef>
                <a:spcPct val="50000"/>
              </a:spcBef>
              <a:buFontTx/>
              <a:buChar char="•"/>
              <a:defRPr/>
            </a:pPr>
            <a:r>
              <a:rPr lang="en-US" sz="1400" dirty="0"/>
              <a:t> Apartment Managers Coalition</a:t>
            </a:r>
          </a:p>
          <a:p>
            <a:pPr>
              <a:spcBef>
                <a:spcPct val="50000"/>
              </a:spcBef>
              <a:buFontTx/>
              <a:buChar char="•"/>
              <a:defRPr/>
            </a:pPr>
            <a:r>
              <a:rPr lang="en-US" sz="1400" dirty="0"/>
              <a:t> Neighborhood Watch</a:t>
            </a:r>
          </a:p>
          <a:p>
            <a:pPr>
              <a:spcBef>
                <a:spcPct val="50000"/>
              </a:spcBef>
              <a:buFontTx/>
              <a:buChar char="•"/>
              <a:defRPr/>
            </a:pPr>
            <a:r>
              <a:rPr lang="en-US" sz="1400" dirty="0"/>
              <a:t> Citizen Police Academy</a:t>
            </a:r>
          </a:p>
          <a:p>
            <a:pPr>
              <a:spcBef>
                <a:spcPct val="50000"/>
              </a:spcBef>
              <a:buFontTx/>
              <a:buChar char="•"/>
              <a:defRPr/>
            </a:pPr>
            <a:r>
              <a:rPr lang="en-US" sz="1400" dirty="0"/>
              <a:t> Hispanic Citizen Police Academy</a:t>
            </a:r>
          </a:p>
          <a:p>
            <a:pPr>
              <a:spcBef>
                <a:spcPct val="50000"/>
              </a:spcBef>
              <a:buFontTx/>
              <a:buChar char="•"/>
              <a:defRPr/>
            </a:pPr>
            <a:r>
              <a:rPr lang="en-US" sz="1400" dirty="0"/>
              <a:t> THOR </a:t>
            </a:r>
            <a:r>
              <a:rPr lang="en-US" sz="1000" dirty="0"/>
              <a:t>(target hardening opportunity reduction)</a:t>
            </a:r>
          </a:p>
          <a:p>
            <a:pPr>
              <a:spcBef>
                <a:spcPct val="50000"/>
              </a:spcBef>
              <a:buFontTx/>
              <a:buChar char="•"/>
              <a:defRPr/>
            </a:pPr>
            <a:r>
              <a:rPr lang="en-US" sz="1400" dirty="0"/>
              <a:t> MARC ID </a:t>
            </a:r>
            <a:r>
              <a:rPr lang="en-US" sz="1000" dirty="0"/>
              <a:t>(merchant awareness reduces crime)</a:t>
            </a:r>
          </a:p>
          <a:p>
            <a:pPr>
              <a:spcBef>
                <a:spcPct val="50000"/>
              </a:spcBef>
              <a:buFontTx/>
              <a:buChar char="•"/>
              <a:defRPr/>
            </a:pPr>
            <a:r>
              <a:rPr lang="en-US" sz="1400" dirty="0"/>
              <a:t> Forest Park PRIDE</a:t>
            </a:r>
          </a:p>
          <a:p>
            <a:pPr>
              <a:spcBef>
                <a:spcPct val="50000"/>
              </a:spcBef>
              <a:buFontTx/>
              <a:buChar char="•"/>
              <a:defRPr/>
            </a:pPr>
            <a:r>
              <a:rPr lang="en-US" sz="1400" dirty="0"/>
              <a:t> LEEP </a:t>
            </a:r>
            <a:r>
              <a:rPr lang="en-US" sz="1000" dirty="0"/>
              <a:t>(larceny education &amp; enforcement program)</a:t>
            </a:r>
          </a:p>
          <a:p>
            <a:pPr>
              <a:spcBef>
                <a:spcPct val="50000"/>
              </a:spcBef>
              <a:buFontTx/>
              <a:buChar char="•"/>
              <a:defRPr/>
            </a:pPr>
            <a:r>
              <a:rPr lang="en-US" sz="1400" dirty="0"/>
              <a:t> TRIAD</a:t>
            </a:r>
          </a:p>
          <a:p>
            <a:pPr>
              <a:spcBef>
                <a:spcPct val="50000"/>
              </a:spcBef>
              <a:buFontTx/>
              <a:buChar char="•"/>
              <a:defRPr/>
            </a:pPr>
            <a:r>
              <a:rPr lang="en-US" sz="1400" dirty="0"/>
              <a:t> Operation </a:t>
            </a:r>
            <a:r>
              <a:rPr lang="en-US" sz="1400" dirty="0" smtClean="0"/>
              <a:t>ID</a:t>
            </a:r>
          </a:p>
          <a:p>
            <a:pPr>
              <a:spcBef>
                <a:spcPct val="50000"/>
              </a:spcBef>
              <a:buFontTx/>
              <a:buChar char="•"/>
              <a:defRPr/>
            </a:pPr>
            <a:r>
              <a:rPr lang="en-US" sz="1400" dirty="0" smtClean="0"/>
              <a:t> National Night Out</a:t>
            </a:r>
            <a:endParaRPr lang="en-US" sz="1400" dirty="0"/>
          </a:p>
          <a:p>
            <a:pPr>
              <a:spcBef>
                <a:spcPct val="50000"/>
              </a:spcBef>
              <a:buFontTx/>
              <a:buChar char="•"/>
              <a:defRPr/>
            </a:pPr>
            <a:endParaRPr lang="en-US" sz="1400" dirty="0"/>
          </a:p>
        </p:txBody>
      </p:sp>
      <p:sp>
        <p:nvSpPr>
          <p:cNvPr id="22537" name="AutoShape 14"/>
          <p:cNvSpPr>
            <a:spLocks noChangeArrowheads="1"/>
          </p:cNvSpPr>
          <p:nvPr/>
        </p:nvSpPr>
        <p:spPr bwMode="auto">
          <a:xfrm>
            <a:off x="6019800" y="8534400"/>
            <a:ext cx="533400" cy="533400"/>
          </a:xfrm>
          <a:prstGeom prst="star8">
            <a:avLst>
              <a:gd name="adj" fmla="val 38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smtClean="0"/>
              <a:t>20</a:t>
            </a:r>
          </a:p>
        </p:txBody>
      </p:sp>
      <p:sp>
        <p:nvSpPr>
          <p:cNvPr id="38927" name="Text Box 15"/>
          <p:cNvSpPr txBox="1">
            <a:spLocks noChangeArrowheads="1"/>
          </p:cNvSpPr>
          <p:nvPr/>
        </p:nvSpPr>
        <p:spPr bwMode="auto">
          <a:xfrm>
            <a:off x="4134984" y="3486261"/>
            <a:ext cx="2590800" cy="2400657"/>
          </a:xfrm>
          <a:prstGeom prst="rect">
            <a:avLst/>
          </a:prstGeom>
          <a:noFill/>
          <a:ln w="28575">
            <a:solidFill>
              <a:srgbClr val="800000"/>
            </a:solidFill>
            <a:miter lim="800000"/>
            <a:headEnd/>
            <a:tailEnd/>
          </a:ln>
          <a:effectLst/>
          <a:extLst>
            <a:ext uri="{909E8E84-426E-40DD-AFC4-6F175D3DCCD1}">
              <a14:hiddenFill xmlns:a14="http://schemas.microsoft.com/office/drawing/2010/main">
                <a:solidFill>
                  <a:srgbClr val="FFFF9D">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sz="1200" b="1" dirty="0">
                <a:solidFill>
                  <a:srgbClr val="BA3126"/>
                </a:solidFill>
                <a:effectLst>
                  <a:outerShdw blurRad="38100" dist="38100" dir="2700000" algn="tl">
                    <a:srgbClr val="C0C0C0"/>
                  </a:outerShdw>
                </a:effectLst>
              </a:rPr>
              <a:t>Neighborhood Watch</a:t>
            </a:r>
          </a:p>
          <a:p>
            <a:pPr algn="just">
              <a:spcBef>
                <a:spcPct val="50000"/>
              </a:spcBef>
              <a:defRPr/>
            </a:pPr>
            <a:r>
              <a:rPr lang="en-US" sz="1200" dirty="0" smtClean="0"/>
              <a:t>In 2017, one meeting was held the third Thursday of every month. </a:t>
            </a:r>
            <a:r>
              <a:rPr lang="en-US" sz="1200" dirty="0"/>
              <a:t>Neighborhood Watch remains one of the most effective means of developing close contact between police officers and the public. During these </a:t>
            </a:r>
            <a:r>
              <a:rPr lang="en-US" sz="1200" dirty="0" smtClean="0"/>
              <a:t>meetings, </a:t>
            </a:r>
            <a:r>
              <a:rPr lang="en-US" sz="1200" dirty="0"/>
              <a:t>o</a:t>
            </a:r>
            <a:r>
              <a:rPr lang="en-US" sz="1200" dirty="0" smtClean="0"/>
              <a:t>fficers </a:t>
            </a:r>
            <a:r>
              <a:rPr lang="en-US" sz="1200" dirty="0"/>
              <a:t>provided crime prevention information, data on specific and receive feedback on citizens’ perceptions of our police services. </a:t>
            </a:r>
          </a:p>
        </p:txBody>
      </p:sp>
      <p:pic>
        <p:nvPicPr>
          <p:cNvPr id="2254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213" y="228600"/>
            <a:ext cx="1017587"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34984" y="6477000"/>
            <a:ext cx="2646816" cy="738664"/>
          </a:xfrm>
          <a:prstGeom prst="rect">
            <a:avLst/>
          </a:prstGeom>
          <a:noFill/>
        </p:spPr>
        <p:txBody>
          <a:bodyPr wrap="square" rtlCol="0">
            <a:spAutoFit/>
          </a:bodyPr>
          <a:lstStyle/>
          <a:p>
            <a:r>
              <a:rPr lang="en-US" sz="1400" dirty="0" smtClean="0"/>
              <a:t>Officer Walker and McGruff the Crime Dog read to children at the Forest Park Library</a:t>
            </a:r>
            <a:endParaRPr lang="en-US" sz="14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4939"/>
          <a:stretch/>
        </p:blipFill>
        <p:spPr>
          <a:xfrm>
            <a:off x="4150224" y="1646284"/>
            <a:ext cx="2614539" cy="166796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4445" r="6666"/>
          <a:stretch/>
        </p:blipFill>
        <p:spPr>
          <a:xfrm>
            <a:off x="294504" y="5871678"/>
            <a:ext cx="3729622" cy="3048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366184"/>
            <a:ext cx="5829300" cy="1081616"/>
          </a:xfrm>
        </p:spPr>
        <p:txBody>
          <a:bodyPr/>
          <a:lstStyle/>
          <a:p>
            <a:pPr eaLnBrk="1" hangingPunct="1"/>
            <a:r>
              <a:rPr lang="en-US" sz="5400" b="1" dirty="0" smtClean="0">
                <a:solidFill>
                  <a:schemeClr val="accent1">
                    <a:lumMod val="50000"/>
                  </a:schemeClr>
                </a:solidFill>
                <a:latin typeface="Arial" panose="020B0604020202020204" pitchFamily="34" charset="0"/>
                <a:cs typeface="Arial" panose="020B0604020202020204" pitchFamily="34" charset="0"/>
              </a:rPr>
              <a:t>Training</a:t>
            </a:r>
          </a:p>
        </p:txBody>
      </p:sp>
      <p:sp>
        <p:nvSpPr>
          <p:cNvPr id="23555" name="Line 3"/>
          <p:cNvSpPr>
            <a:spLocks noChangeShapeType="1"/>
          </p:cNvSpPr>
          <p:nvPr/>
        </p:nvSpPr>
        <p:spPr bwMode="auto">
          <a:xfrm>
            <a:off x="609600" y="8839200"/>
            <a:ext cx="533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56" name="AutoShape 4"/>
          <p:cNvSpPr>
            <a:spLocks noChangeArrowheads="1"/>
          </p:cNvSpPr>
          <p:nvPr/>
        </p:nvSpPr>
        <p:spPr bwMode="auto">
          <a:xfrm>
            <a:off x="6019800" y="8534400"/>
            <a:ext cx="533400" cy="533400"/>
          </a:xfrm>
          <a:prstGeom prst="star8">
            <a:avLst>
              <a:gd name="adj" fmla="val 38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smtClean="0">
                <a:cs typeface="Arial" pitchFamily="34" charset="0"/>
              </a:rPr>
              <a:t>21</a:t>
            </a:r>
            <a:endParaRPr lang="en-US" dirty="0">
              <a:cs typeface="Arial" pitchFamily="34" charset="0"/>
            </a:endParaRPr>
          </a:p>
        </p:txBody>
      </p:sp>
      <p:sp>
        <p:nvSpPr>
          <p:cNvPr id="23557" name="Text Box 5"/>
          <p:cNvSpPr txBox="1">
            <a:spLocks noChangeArrowheads="1"/>
          </p:cNvSpPr>
          <p:nvPr/>
        </p:nvSpPr>
        <p:spPr bwMode="auto">
          <a:xfrm>
            <a:off x="3394075" y="1905000"/>
            <a:ext cx="33528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Bef>
                <a:spcPct val="50000"/>
              </a:spcBef>
            </a:pPr>
            <a:r>
              <a:rPr lang="en-US" sz="1500" dirty="0">
                <a:cs typeface="Arial" pitchFamily="34" charset="0"/>
              </a:rPr>
              <a:t>Ongoing professional, development, and in-service training is provided at the Forest Park Police Department on a regular basis throughout the year. In addition to POST certification training provided at regional and state police academies, the staff of instructors at the Forest Park Police Department conduct training for both new and seasoned personnel.</a:t>
            </a:r>
          </a:p>
          <a:p>
            <a:pPr algn="just" eaLnBrk="1" hangingPunct="1">
              <a:spcBef>
                <a:spcPct val="50000"/>
              </a:spcBef>
            </a:pPr>
            <a:r>
              <a:rPr lang="en-US" sz="1500" dirty="0">
                <a:cs typeface="Arial" pitchFamily="34" charset="0"/>
              </a:rPr>
              <a:t>There are </a:t>
            </a:r>
            <a:r>
              <a:rPr lang="en-US" sz="1500" dirty="0" smtClean="0">
                <a:cs typeface="Arial" pitchFamily="34" charset="0"/>
              </a:rPr>
              <a:t>fifteen certified </a:t>
            </a:r>
            <a:r>
              <a:rPr lang="en-US" sz="1500" dirty="0">
                <a:cs typeface="Arial" pitchFamily="34" charset="0"/>
              </a:rPr>
              <a:t>instructors with FPPD and many hold both general instructor certifications and specialized certifications in areas such as TASER, Firearms, and Defensive Tactics.  Having personnel with these credentials allows us to conduct a great deal of needed training in-house. Training needs are constantly evaluated and programs developed in coordination with shift commanders, supervisors and Chief Hobbs.</a:t>
            </a:r>
          </a:p>
          <a:p>
            <a:pPr algn="just" eaLnBrk="1" hangingPunct="1">
              <a:spcBef>
                <a:spcPct val="50000"/>
              </a:spcBef>
            </a:pPr>
            <a:r>
              <a:rPr lang="en-US" sz="1500" dirty="0">
                <a:cs typeface="Arial" pitchFamily="34" charset="0"/>
              </a:rPr>
              <a:t>In </a:t>
            </a:r>
            <a:r>
              <a:rPr lang="en-US" sz="1500" dirty="0" smtClean="0">
                <a:cs typeface="Arial" pitchFamily="34" charset="0"/>
              </a:rPr>
              <a:t>2017 Forest </a:t>
            </a:r>
            <a:r>
              <a:rPr lang="en-US" sz="1500" dirty="0">
                <a:cs typeface="Arial" pitchFamily="34" charset="0"/>
              </a:rPr>
              <a:t>Park Police Officers received </a:t>
            </a:r>
            <a:r>
              <a:rPr lang="en-US" sz="1500" dirty="0" smtClean="0">
                <a:cs typeface="Arial" pitchFamily="34" charset="0"/>
              </a:rPr>
              <a:t> 8,492  hours </a:t>
            </a:r>
            <a:r>
              <a:rPr lang="en-US" sz="1500" dirty="0">
                <a:cs typeface="Arial" pitchFamily="34" charset="0"/>
              </a:rPr>
              <a:t>of POST approved training. </a:t>
            </a:r>
          </a:p>
        </p:txBody>
      </p:sp>
      <p:sp>
        <p:nvSpPr>
          <p:cNvPr id="23558" name="Text Box 6"/>
          <p:cNvSpPr txBox="1">
            <a:spLocks noChangeArrowheads="1"/>
          </p:cNvSpPr>
          <p:nvPr/>
        </p:nvSpPr>
        <p:spPr bwMode="auto">
          <a:xfrm>
            <a:off x="346075" y="1935604"/>
            <a:ext cx="3048000" cy="617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200" b="1" dirty="0">
                <a:solidFill>
                  <a:srgbClr val="BA3126"/>
                </a:solidFill>
                <a:cs typeface="Arial" pitchFamily="34" charset="0"/>
              </a:rPr>
              <a:t>Training Topics in </a:t>
            </a:r>
            <a:r>
              <a:rPr lang="en-US" sz="1200" b="1" dirty="0" smtClean="0">
                <a:solidFill>
                  <a:srgbClr val="BA3126"/>
                </a:solidFill>
                <a:cs typeface="Arial" pitchFamily="34" charset="0"/>
              </a:rPr>
              <a:t>2017 </a:t>
            </a:r>
            <a:r>
              <a:rPr lang="en-US" sz="1200" b="1" dirty="0">
                <a:solidFill>
                  <a:srgbClr val="BA3126"/>
                </a:solidFill>
                <a:cs typeface="Arial" pitchFamily="34" charset="0"/>
              </a:rPr>
              <a:t>included</a:t>
            </a:r>
            <a:r>
              <a:rPr lang="en-US" sz="1400" b="1" dirty="0">
                <a:solidFill>
                  <a:srgbClr val="BA3126"/>
                </a:solidFill>
                <a:cs typeface="Arial" pitchFamily="34" charset="0"/>
              </a:rPr>
              <a:t>:</a:t>
            </a:r>
          </a:p>
          <a:p>
            <a:pPr eaLnBrk="1" hangingPunct="1">
              <a:spcBef>
                <a:spcPct val="50000"/>
              </a:spcBef>
              <a:buFontTx/>
              <a:buBlip>
                <a:blip r:embed="rId2"/>
              </a:buBlip>
            </a:pPr>
            <a:r>
              <a:rPr lang="en-US" sz="1200" dirty="0">
                <a:cs typeface="Arial" pitchFamily="34" charset="0"/>
              </a:rPr>
              <a:t>  </a:t>
            </a:r>
            <a:r>
              <a:rPr lang="en-US" sz="1400" dirty="0">
                <a:cs typeface="Arial" pitchFamily="34" charset="0"/>
              </a:rPr>
              <a:t>Basic Radar Certification</a:t>
            </a:r>
            <a:r>
              <a:rPr lang="en-US" sz="2000" dirty="0">
                <a:cs typeface="Arial" pitchFamily="34" charset="0"/>
              </a:rPr>
              <a:t> </a:t>
            </a:r>
          </a:p>
          <a:p>
            <a:pPr eaLnBrk="1" hangingPunct="1">
              <a:spcBef>
                <a:spcPct val="50000"/>
              </a:spcBef>
              <a:buFontTx/>
              <a:buBlip>
                <a:blip r:embed="rId2"/>
              </a:buBlip>
            </a:pPr>
            <a:r>
              <a:rPr lang="en-US" sz="1400" dirty="0">
                <a:cs typeface="Arial" pitchFamily="34" charset="0"/>
              </a:rPr>
              <a:t>  Legal Updates</a:t>
            </a:r>
          </a:p>
          <a:p>
            <a:pPr eaLnBrk="1" hangingPunct="1">
              <a:spcBef>
                <a:spcPct val="50000"/>
              </a:spcBef>
              <a:buFontTx/>
              <a:buBlip>
                <a:blip r:embed="rId2"/>
              </a:buBlip>
            </a:pPr>
            <a:r>
              <a:rPr lang="en-US" sz="1400" dirty="0">
                <a:cs typeface="Arial" pitchFamily="34" charset="0"/>
              </a:rPr>
              <a:t>  </a:t>
            </a:r>
            <a:r>
              <a:rPr lang="en-US" sz="1400" dirty="0" smtClean="0">
                <a:cs typeface="Arial" pitchFamily="34" charset="0"/>
              </a:rPr>
              <a:t>Defensive Tactics</a:t>
            </a:r>
            <a:endParaRPr lang="en-US" sz="1400" dirty="0">
              <a:cs typeface="Arial" pitchFamily="34" charset="0"/>
            </a:endParaRPr>
          </a:p>
          <a:p>
            <a:pPr eaLnBrk="1" hangingPunct="1">
              <a:spcBef>
                <a:spcPct val="50000"/>
              </a:spcBef>
              <a:buFontTx/>
              <a:buBlip>
                <a:blip r:embed="rId2"/>
              </a:buBlip>
            </a:pPr>
            <a:r>
              <a:rPr lang="en-US" sz="1400" dirty="0">
                <a:cs typeface="Arial" pitchFamily="34" charset="0"/>
              </a:rPr>
              <a:t>  Firearms Requalification</a:t>
            </a:r>
          </a:p>
          <a:p>
            <a:pPr eaLnBrk="1" hangingPunct="1">
              <a:spcBef>
                <a:spcPct val="50000"/>
              </a:spcBef>
              <a:buFontTx/>
              <a:buBlip>
                <a:blip r:embed="rId2"/>
              </a:buBlip>
            </a:pPr>
            <a:r>
              <a:rPr lang="en-US" sz="1400" dirty="0">
                <a:cs typeface="Arial" pitchFamily="34" charset="0"/>
              </a:rPr>
              <a:t>  Use of Force/Deadly </a:t>
            </a:r>
            <a:r>
              <a:rPr lang="en-US" sz="1400" dirty="0" smtClean="0">
                <a:cs typeface="Arial" pitchFamily="34" charset="0"/>
              </a:rPr>
              <a:t>Force</a:t>
            </a:r>
            <a:endParaRPr lang="en-US" sz="1400" dirty="0">
              <a:cs typeface="Arial" pitchFamily="34" charset="0"/>
            </a:endParaRPr>
          </a:p>
          <a:p>
            <a:pPr eaLnBrk="1" hangingPunct="1">
              <a:spcBef>
                <a:spcPct val="50000"/>
              </a:spcBef>
              <a:buFontTx/>
              <a:buBlip>
                <a:blip r:embed="rId2"/>
              </a:buBlip>
            </a:pPr>
            <a:r>
              <a:rPr lang="en-US" sz="1400" dirty="0">
                <a:cs typeface="Arial" pitchFamily="34" charset="0"/>
              </a:rPr>
              <a:t>  Dealing with Mentally Ill </a:t>
            </a:r>
          </a:p>
          <a:p>
            <a:pPr eaLnBrk="1" hangingPunct="1">
              <a:spcBef>
                <a:spcPct val="50000"/>
              </a:spcBef>
              <a:buFontTx/>
              <a:buBlip>
                <a:blip r:embed="rId2"/>
              </a:buBlip>
            </a:pPr>
            <a:r>
              <a:rPr lang="en-US" sz="1400" dirty="0">
                <a:cs typeface="Arial" pitchFamily="34" charset="0"/>
              </a:rPr>
              <a:t>  Defensive Driving</a:t>
            </a:r>
          </a:p>
          <a:p>
            <a:pPr eaLnBrk="1" hangingPunct="1">
              <a:spcBef>
                <a:spcPct val="50000"/>
              </a:spcBef>
              <a:buFontTx/>
              <a:buBlip>
                <a:blip r:embed="rId2"/>
              </a:buBlip>
            </a:pPr>
            <a:r>
              <a:rPr lang="en-US" sz="1400" dirty="0">
                <a:cs typeface="Arial" pitchFamily="34" charset="0"/>
              </a:rPr>
              <a:t>  Crime Scene Photography</a:t>
            </a:r>
          </a:p>
          <a:p>
            <a:pPr eaLnBrk="1" hangingPunct="1">
              <a:spcBef>
                <a:spcPct val="50000"/>
              </a:spcBef>
              <a:buFontTx/>
              <a:buBlip>
                <a:blip r:embed="rId2"/>
              </a:buBlip>
            </a:pPr>
            <a:r>
              <a:rPr lang="en-US" sz="1400" dirty="0">
                <a:cs typeface="Arial" pitchFamily="34" charset="0"/>
              </a:rPr>
              <a:t>  </a:t>
            </a:r>
            <a:r>
              <a:rPr lang="en-US" sz="1400" dirty="0" smtClean="0">
                <a:cs typeface="Arial" pitchFamily="34" charset="0"/>
              </a:rPr>
              <a:t>TASER</a:t>
            </a:r>
            <a:endParaRPr lang="en-US" sz="1400" dirty="0">
              <a:cs typeface="Arial" pitchFamily="34" charset="0"/>
            </a:endParaRPr>
          </a:p>
          <a:p>
            <a:pPr eaLnBrk="1" hangingPunct="1">
              <a:spcBef>
                <a:spcPct val="50000"/>
              </a:spcBef>
              <a:buFontTx/>
              <a:buBlip>
                <a:blip r:embed="rId2"/>
              </a:buBlip>
            </a:pPr>
            <a:r>
              <a:rPr lang="en-US" sz="1400" dirty="0" smtClean="0">
                <a:cs typeface="Arial" pitchFamily="34" charset="0"/>
              </a:rPr>
              <a:t>  CIT (Crisis Intervention Team)</a:t>
            </a:r>
            <a:endParaRPr lang="en-US" sz="1400" dirty="0">
              <a:cs typeface="Arial" pitchFamily="34" charset="0"/>
            </a:endParaRPr>
          </a:p>
          <a:p>
            <a:pPr eaLnBrk="1" hangingPunct="1">
              <a:spcBef>
                <a:spcPct val="50000"/>
              </a:spcBef>
              <a:buFontTx/>
              <a:buBlip>
                <a:blip r:embed="rId2"/>
              </a:buBlip>
            </a:pPr>
            <a:r>
              <a:rPr lang="en-US" sz="1400" dirty="0">
                <a:cs typeface="Arial" pitchFamily="34" charset="0"/>
              </a:rPr>
              <a:t>  Report Writing</a:t>
            </a:r>
          </a:p>
          <a:p>
            <a:pPr eaLnBrk="1" hangingPunct="1">
              <a:spcBef>
                <a:spcPct val="50000"/>
              </a:spcBef>
              <a:buFontTx/>
              <a:buBlip>
                <a:blip r:embed="rId2"/>
              </a:buBlip>
            </a:pPr>
            <a:r>
              <a:rPr lang="en-US" sz="1400" dirty="0">
                <a:cs typeface="Arial" pitchFamily="34" charset="0"/>
              </a:rPr>
              <a:t>  Bias Based </a:t>
            </a:r>
            <a:r>
              <a:rPr lang="en-US" sz="1400" dirty="0" smtClean="0">
                <a:cs typeface="Arial" pitchFamily="34" charset="0"/>
              </a:rPr>
              <a:t>Profiling</a:t>
            </a:r>
          </a:p>
          <a:p>
            <a:pPr eaLnBrk="1" hangingPunct="1">
              <a:spcBef>
                <a:spcPct val="50000"/>
              </a:spcBef>
              <a:buFontTx/>
              <a:buBlip>
                <a:blip r:embed="rId2"/>
              </a:buBlip>
            </a:pPr>
            <a:r>
              <a:rPr lang="en-US" sz="1400" dirty="0" smtClean="0">
                <a:cs typeface="Arial" pitchFamily="34" charset="0"/>
              </a:rPr>
              <a:t>  Leadership Training</a:t>
            </a:r>
          </a:p>
          <a:p>
            <a:pPr eaLnBrk="1" hangingPunct="1">
              <a:spcBef>
                <a:spcPct val="50000"/>
              </a:spcBef>
              <a:buFontTx/>
              <a:buBlip>
                <a:blip r:embed="rId2"/>
              </a:buBlip>
            </a:pPr>
            <a:r>
              <a:rPr lang="en-US" sz="1400" dirty="0">
                <a:cs typeface="Arial" pitchFamily="34" charset="0"/>
              </a:rPr>
              <a:t> </a:t>
            </a:r>
            <a:r>
              <a:rPr lang="en-US" sz="1400" dirty="0" smtClean="0">
                <a:cs typeface="Arial" pitchFamily="34" charset="0"/>
              </a:rPr>
              <a:t> Mobile Field Force Training</a:t>
            </a:r>
          </a:p>
          <a:p>
            <a:pPr eaLnBrk="1" hangingPunct="1">
              <a:spcBef>
                <a:spcPct val="50000"/>
              </a:spcBef>
              <a:buFontTx/>
              <a:buBlip>
                <a:blip r:embed="rId2"/>
              </a:buBlip>
            </a:pPr>
            <a:r>
              <a:rPr lang="en-US" sz="1400" dirty="0">
                <a:cs typeface="Arial" pitchFamily="34" charset="0"/>
              </a:rPr>
              <a:t> </a:t>
            </a:r>
            <a:r>
              <a:rPr lang="en-US" sz="1400" dirty="0" smtClean="0">
                <a:cs typeface="Arial" pitchFamily="34" charset="0"/>
              </a:rPr>
              <a:t> CPR / AED</a:t>
            </a:r>
          </a:p>
          <a:p>
            <a:pPr eaLnBrk="1" hangingPunct="1">
              <a:spcBef>
                <a:spcPct val="50000"/>
              </a:spcBef>
              <a:buFontTx/>
              <a:buBlip>
                <a:blip r:embed="rId2"/>
              </a:buBlip>
            </a:pPr>
            <a:r>
              <a:rPr lang="en-US" sz="1400" dirty="0" smtClean="0">
                <a:cs typeface="Arial" pitchFamily="34" charset="0"/>
              </a:rPr>
              <a:t>  Bleeding Control</a:t>
            </a:r>
            <a:endParaRPr lang="en-US" sz="1400" dirty="0">
              <a:cs typeface="Arial" pitchFamily="34" charset="0"/>
            </a:endParaRPr>
          </a:p>
          <a:p>
            <a:pPr eaLnBrk="1" hangingPunct="1">
              <a:spcBef>
                <a:spcPct val="50000"/>
              </a:spcBef>
            </a:pPr>
            <a:endParaRPr lang="en-US" sz="1200" dirty="0">
              <a:cs typeface="Arial" pitchFamily="34" charset="0"/>
            </a:endParaRPr>
          </a:p>
          <a:p>
            <a:pPr eaLnBrk="1" hangingPunct="1">
              <a:spcBef>
                <a:spcPct val="50000"/>
              </a:spcBef>
            </a:pPr>
            <a:endParaRPr lang="en-US" sz="1200" dirty="0">
              <a:cs typeface="Arial" pitchFamily="34" charset="0"/>
            </a:endParaRPr>
          </a:p>
        </p:txBody>
      </p:sp>
      <p:pic>
        <p:nvPicPr>
          <p:cNvPr id="2356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913" y="228600"/>
            <a:ext cx="101917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66184"/>
            <a:ext cx="5829300" cy="1081616"/>
          </a:xfrm>
        </p:spPr>
        <p:txBody>
          <a:bodyPr/>
          <a:lstStyle/>
          <a:p>
            <a:pPr eaLnBrk="1" hangingPunct="1"/>
            <a:r>
              <a:rPr lang="en-US" sz="4000" b="1" dirty="0" smtClean="0">
                <a:solidFill>
                  <a:schemeClr val="accent1">
                    <a:lumMod val="50000"/>
                  </a:schemeClr>
                </a:solidFill>
                <a:latin typeface="Arial" pitchFamily="34" charset="0"/>
              </a:rPr>
              <a:t>Firearms Training</a:t>
            </a:r>
          </a:p>
        </p:txBody>
      </p:sp>
      <p:sp>
        <p:nvSpPr>
          <p:cNvPr id="24579" name="Rectangle 3"/>
          <p:cNvSpPr>
            <a:spLocks noGrp="1" noChangeArrowheads="1"/>
          </p:cNvSpPr>
          <p:nvPr>
            <p:ph sz="quarter" idx="1"/>
          </p:nvPr>
        </p:nvSpPr>
        <p:spPr>
          <a:xfrm>
            <a:off x="304800" y="1752600"/>
            <a:ext cx="6134100" cy="7048500"/>
          </a:xfrm>
        </p:spPr>
        <p:txBody>
          <a:bodyPr/>
          <a:lstStyle/>
          <a:p>
            <a:pPr algn="just" eaLnBrk="1" hangingPunct="1">
              <a:buFontTx/>
              <a:buNone/>
            </a:pPr>
            <a:r>
              <a:rPr lang="en-US" sz="1800" dirty="0" smtClean="0">
                <a:solidFill>
                  <a:srgbClr val="1B1BFF"/>
                </a:solidFill>
              </a:rPr>
              <a:t>	</a:t>
            </a:r>
            <a:r>
              <a:rPr lang="en-US" sz="1400" dirty="0" smtClean="0">
                <a:solidFill>
                  <a:srgbClr val="1B1BFF"/>
                </a:solidFill>
                <a:latin typeface="Arial" panose="020B0604020202020204" pitchFamily="34" charset="0"/>
                <a:cs typeface="Arial" panose="020B0604020202020204" pitchFamily="34" charset="0"/>
              </a:rPr>
              <a:t>Deadly </a:t>
            </a:r>
            <a:r>
              <a:rPr lang="en-US" sz="1400" dirty="0">
                <a:solidFill>
                  <a:srgbClr val="1B1BFF"/>
                </a:solidFill>
                <a:latin typeface="Arial" panose="020B0604020202020204" pitchFamily="34" charset="0"/>
                <a:cs typeface="Arial" panose="020B0604020202020204" pitchFamily="34" charset="0"/>
              </a:rPr>
              <a:t>force is the force an officer uses that would create a substantial risk of causing death, serious bodily harm or injury. The use of deadly force is justified only under conditions of extreme necessity as a last resort, when all lesser means have failed or cannot reasonably be employed. </a:t>
            </a:r>
            <a:r>
              <a:rPr lang="en-US" sz="1400" dirty="0" smtClean="0">
                <a:solidFill>
                  <a:srgbClr val="1B1BFF"/>
                </a:solidFill>
                <a:latin typeface="Arial" panose="020B0604020202020204" pitchFamily="34" charset="0"/>
                <a:cs typeface="Arial" panose="020B0604020202020204" pitchFamily="34" charset="0"/>
              </a:rPr>
              <a:t>Firearms training helps to </a:t>
            </a:r>
            <a:r>
              <a:rPr lang="en-US" sz="1400" dirty="0">
                <a:solidFill>
                  <a:srgbClr val="1B1BFF"/>
                </a:solidFill>
                <a:latin typeface="Arial" panose="020B0604020202020204" pitchFamily="34" charset="0"/>
                <a:cs typeface="Arial" panose="020B0604020202020204" pitchFamily="34" charset="0"/>
              </a:rPr>
              <a:t>develop a conditioned response in officers as they obtain their sight picture and </a:t>
            </a:r>
            <a:r>
              <a:rPr lang="en-US" sz="1400" dirty="0" smtClean="0">
                <a:solidFill>
                  <a:srgbClr val="1B1BFF"/>
                </a:solidFill>
                <a:latin typeface="Arial" panose="020B0604020202020204" pitchFamily="34" charset="0"/>
                <a:cs typeface="Arial" panose="020B0604020202020204" pitchFamily="34" charset="0"/>
              </a:rPr>
              <a:t>alignment, </a:t>
            </a:r>
            <a:r>
              <a:rPr lang="en-US" sz="1400" dirty="0">
                <a:solidFill>
                  <a:srgbClr val="1B1BFF"/>
                </a:solidFill>
                <a:latin typeface="Arial" panose="020B0604020202020204" pitchFamily="34" charset="0"/>
                <a:cs typeface="Arial" panose="020B0604020202020204" pitchFamily="34" charset="0"/>
              </a:rPr>
              <a:t>while meeting the departmental training standards. This response is critical in the first split-second of a deadly force situation.</a:t>
            </a:r>
          </a:p>
          <a:p>
            <a:pPr algn="just" eaLnBrk="1" hangingPunct="1">
              <a:buFontTx/>
              <a:buNone/>
            </a:pPr>
            <a:endParaRPr lang="en-US" sz="1800" dirty="0" smtClean="0">
              <a:solidFill>
                <a:srgbClr val="1B1BFF"/>
              </a:solidFill>
            </a:endParaRPr>
          </a:p>
          <a:p>
            <a:pPr algn="just" eaLnBrk="1" hangingPunct="1">
              <a:buFontTx/>
              <a:buNone/>
            </a:pPr>
            <a:r>
              <a:rPr lang="en-US" sz="1800" dirty="0">
                <a:solidFill>
                  <a:srgbClr val="1B1BFF"/>
                </a:solidFill>
              </a:rPr>
              <a:t>	</a:t>
            </a:r>
            <a:r>
              <a:rPr lang="en-US" sz="1400" dirty="0" smtClean="0">
                <a:solidFill>
                  <a:srgbClr val="1B1BFF"/>
                </a:solidFill>
                <a:latin typeface="Arial" panose="020B0604020202020204" pitchFamily="34" charset="0"/>
                <a:cs typeface="Arial" panose="020B0604020202020204" pitchFamily="34" charset="0"/>
              </a:rPr>
              <a:t>Firearms Requalification and  Use of Deadly Force training was held in May of 2017. </a:t>
            </a:r>
          </a:p>
          <a:p>
            <a:pPr algn="ctr" eaLnBrk="1" hangingPunct="1">
              <a:buFontTx/>
              <a:buNone/>
            </a:pPr>
            <a:r>
              <a:rPr lang="en-US" sz="1400" b="1" u="sng" dirty="0" smtClean="0">
                <a:solidFill>
                  <a:srgbClr val="1B1BFF"/>
                </a:solidFill>
                <a:latin typeface="Arial" panose="020B0604020202020204" pitchFamily="34" charset="0"/>
                <a:cs typeface="Arial" panose="020B0604020202020204" pitchFamily="34" charset="0"/>
              </a:rPr>
              <a:t>The awards presented are as follows</a:t>
            </a:r>
            <a:r>
              <a:rPr lang="en-US" sz="1100" b="1" u="sng" dirty="0" smtClean="0">
                <a:solidFill>
                  <a:srgbClr val="1B1BFF"/>
                </a:solidFill>
                <a:latin typeface="Arial" panose="020B0604020202020204" pitchFamily="34" charset="0"/>
                <a:cs typeface="Arial" panose="020B0604020202020204" pitchFamily="34" charset="0"/>
              </a:rPr>
              <a:t>:</a:t>
            </a:r>
          </a:p>
          <a:p>
            <a:pPr algn="just" eaLnBrk="1" hangingPunct="1">
              <a:buFontTx/>
              <a:buNone/>
            </a:pPr>
            <a:endParaRPr lang="en-US" sz="1100" dirty="0" smtClean="0">
              <a:solidFill>
                <a:srgbClr val="1B1BFF"/>
              </a:solidFill>
              <a:latin typeface="Arial" panose="020B0604020202020204" pitchFamily="34" charset="0"/>
              <a:cs typeface="Arial" panose="020B0604020202020204" pitchFamily="34" charset="0"/>
            </a:endParaRPr>
          </a:p>
          <a:p>
            <a:pPr algn="just" eaLnBrk="1" hangingPunct="1">
              <a:buFontTx/>
              <a:buNone/>
            </a:pPr>
            <a:r>
              <a:rPr lang="en-US" sz="1200" b="1" dirty="0" smtClean="0">
                <a:solidFill>
                  <a:srgbClr val="1B1BFF"/>
                </a:solidFill>
                <a:latin typeface="Arial" panose="020B0604020202020204" pitchFamily="34" charset="0"/>
                <a:cs typeface="Arial" panose="020B0604020202020204" pitchFamily="34" charset="0"/>
              </a:rPr>
              <a:t>	</a:t>
            </a:r>
            <a:r>
              <a:rPr lang="en-US" sz="1200" b="1" dirty="0">
                <a:solidFill>
                  <a:srgbClr val="1B1BFF"/>
                </a:solidFill>
                <a:latin typeface="Arial" panose="020B0604020202020204" pitchFamily="34" charset="0"/>
                <a:cs typeface="Arial" panose="020B0604020202020204" pitchFamily="34" charset="0"/>
              </a:rPr>
              <a:t>	</a:t>
            </a:r>
            <a:r>
              <a:rPr lang="en-US" sz="1200" b="1" dirty="0" smtClean="0">
                <a:solidFill>
                  <a:srgbClr val="1B1BFF"/>
                </a:solidFill>
                <a:latin typeface="Arial" panose="020B0604020202020204" pitchFamily="34" charset="0"/>
                <a:cs typeface="Arial" panose="020B0604020202020204" pitchFamily="34" charset="0"/>
              </a:rPr>
              <a:t>Top Team</a:t>
            </a:r>
            <a:r>
              <a:rPr lang="en-US" sz="1200" dirty="0">
                <a:solidFill>
                  <a:srgbClr val="1B1BFF"/>
                </a:solidFill>
                <a:latin typeface="Arial" panose="020B0604020202020204" pitchFamily="34" charset="0"/>
                <a:cs typeface="Arial" panose="020B0604020202020204" pitchFamily="34" charset="0"/>
              </a:rPr>
              <a:t> </a:t>
            </a:r>
            <a:r>
              <a:rPr lang="en-US" sz="1200" b="1" dirty="0" smtClean="0">
                <a:solidFill>
                  <a:srgbClr val="1B1BFF"/>
                </a:solidFill>
                <a:latin typeface="Arial" panose="020B0604020202020204" pitchFamily="34" charset="0"/>
                <a:cs typeface="Arial" panose="020B0604020202020204" pitchFamily="34" charset="0"/>
              </a:rPr>
              <a:t>–</a:t>
            </a:r>
            <a:r>
              <a:rPr lang="en-US" sz="1200" dirty="0" smtClean="0">
                <a:solidFill>
                  <a:srgbClr val="1B1BFF"/>
                </a:solidFill>
                <a:latin typeface="Arial" panose="020B0604020202020204" pitchFamily="34" charset="0"/>
                <a:cs typeface="Arial" panose="020B0604020202020204" pitchFamily="34" charset="0"/>
              </a:rPr>
              <a:t> Baker Team Average score of 264/300.</a:t>
            </a:r>
          </a:p>
          <a:p>
            <a:pPr algn="just" eaLnBrk="1" hangingPunct="1">
              <a:buFontTx/>
              <a:buNone/>
            </a:pPr>
            <a:r>
              <a:rPr lang="en-US" sz="1200" dirty="0" smtClean="0">
                <a:solidFill>
                  <a:srgbClr val="1B1BFF"/>
                </a:solidFill>
                <a:latin typeface="Arial" panose="020B0604020202020204" pitchFamily="34" charset="0"/>
                <a:cs typeface="Arial" panose="020B0604020202020204" pitchFamily="34" charset="0"/>
              </a:rPr>
              <a:t>		</a:t>
            </a:r>
            <a:r>
              <a:rPr lang="en-US" sz="1200" b="1" dirty="0" smtClean="0">
                <a:solidFill>
                  <a:srgbClr val="1B1BFF"/>
                </a:solidFill>
                <a:latin typeface="Arial" panose="020B0604020202020204" pitchFamily="34" charset="0"/>
                <a:cs typeface="Arial" panose="020B0604020202020204" pitchFamily="34" charset="0"/>
              </a:rPr>
              <a:t>Top Gun - </a:t>
            </a:r>
            <a:r>
              <a:rPr lang="en-US" sz="1200" dirty="0" smtClean="0">
                <a:solidFill>
                  <a:srgbClr val="1B1BFF"/>
                </a:solidFill>
                <a:latin typeface="Arial" panose="020B0604020202020204" pitchFamily="34" charset="0"/>
                <a:cs typeface="Arial" panose="020B0604020202020204" pitchFamily="34" charset="0"/>
              </a:rPr>
              <a:t>Lieutenant Cochran shot </a:t>
            </a:r>
            <a:r>
              <a:rPr lang="en-US" sz="1200" dirty="0">
                <a:solidFill>
                  <a:srgbClr val="1B1BFF"/>
                </a:solidFill>
                <a:latin typeface="Arial" panose="020B0604020202020204" pitchFamily="34" charset="0"/>
                <a:cs typeface="Arial" panose="020B0604020202020204" pitchFamily="34" charset="0"/>
              </a:rPr>
              <a:t>2</a:t>
            </a:r>
            <a:r>
              <a:rPr lang="en-US" sz="1200" dirty="0" smtClean="0">
                <a:solidFill>
                  <a:srgbClr val="1B1BFF"/>
                </a:solidFill>
                <a:latin typeface="Arial" panose="020B0604020202020204" pitchFamily="34" charset="0"/>
                <a:cs typeface="Arial" panose="020B0604020202020204" pitchFamily="34" charset="0"/>
              </a:rPr>
              <a:t>96/300.</a:t>
            </a:r>
          </a:p>
          <a:p>
            <a:pPr algn="just" eaLnBrk="1" hangingPunct="1">
              <a:buFontTx/>
              <a:buNone/>
            </a:pPr>
            <a:r>
              <a:rPr lang="en-US" sz="1200" dirty="0">
                <a:solidFill>
                  <a:srgbClr val="1B1BFF"/>
                </a:solidFill>
                <a:latin typeface="Arial" panose="020B0604020202020204" pitchFamily="34" charset="0"/>
                <a:cs typeface="Arial" panose="020B0604020202020204" pitchFamily="34" charset="0"/>
              </a:rPr>
              <a:t>	</a:t>
            </a:r>
            <a:r>
              <a:rPr lang="en-US" sz="1200" dirty="0" smtClean="0">
                <a:solidFill>
                  <a:srgbClr val="1B1BFF"/>
                </a:solidFill>
                <a:latin typeface="Arial" panose="020B0604020202020204" pitchFamily="34" charset="0"/>
                <a:cs typeface="Arial" panose="020B0604020202020204" pitchFamily="34" charset="0"/>
              </a:rPr>
              <a:t>	</a:t>
            </a:r>
            <a:r>
              <a:rPr lang="en-US" sz="1200" b="1" dirty="0" smtClean="0">
                <a:solidFill>
                  <a:srgbClr val="1B1BFF"/>
                </a:solidFill>
                <a:latin typeface="Arial" panose="020B0604020202020204" pitchFamily="34" charset="0"/>
                <a:cs typeface="Arial" panose="020B0604020202020204" pitchFamily="34" charset="0"/>
              </a:rPr>
              <a:t>Moorefield’s Possible Award - </a:t>
            </a:r>
            <a:r>
              <a:rPr lang="en-US" sz="1200" dirty="0" smtClean="0">
                <a:solidFill>
                  <a:srgbClr val="1B1BFF"/>
                </a:solidFill>
                <a:latin typeface="Arial" panose="020B0604020202020204" pitchFamily="34" charset="0"/>
                <a:cs typeface="Arial" panose="020B0604020202020204" pitchFamily="34" charset="0"/>
              </a:rPr>
              <a:t>Sergeant Yermack</a:t>
            </a:r>
          </a:p>
          <a:p>
            <a:pPr algn="just" eaLnBrk="1" hangingPunct="1">
              <a:buFontTx/>
              <a:buNone/>
            </a:pPr>
            <a:r>
              <a:rPr lang="en-US" sz="1200" dirty="0" smtClean="0">
                <a:solidFill>
                  <a:srgbClr val="1B1BFF"/>
                </a:solidFill>
                <a:latin typeface="Arial" panose="020B0604020202020204" pitchFamily="34" charset="0"/>
                <a:cs typeface="Arial" panose="020B0604020202020204" pitchFamily="34" charset="0"/>
              </a:rPr>
              <a:t>		Overall Department 1</a:t>
            </a:r>
            <a:r>
              <a:rPr lang="en-US" sz="1200" baseline="30000" dirty="0" smtClean="0">
                <a:solidFill>
                  <a:srgbClr val="1B1BFF"/>
                </a:solidFill>
                <a:latin typeface="Arial" panose="020B0604020202020204" pitchFamily="34" charset="0"/>
                <a:cs typeface="Arial" panose="020B0604020202020204" pitchFamily="34" charset="0"/>
              </a:rPr>
              <a:t>st</a:t>
            </a:r>
            <a:r>
              <a:rPr lang="en-US" sz="1200" dirty="0" smtClean="0">
                <a:solidFill>
                  <a:srgbClr val="1B1BFF"/>
                </a:solidFill>
                <a:latin typeface="Arial" panose="020B0604020202020204" pitchFamily="34" charset="0"/>
                <a:cs typeface="Arial" panose="020B0604020202020204" pitchFamily="34" charset="0"/>
              </a:rPr>
              <a:t> Round Average- 260.6/300</a:t>
            </a:r>
          </a:p>
          <a:p>
            <a:pPr algn="just" eaLnBrk="1" hangingPunct="1">
              <a:buFontTx/>
              <a:buNone/>
            </a:pPr>
            <a:r>
              <a:rPr lang="en-US" sz="1200" dirty="0" smtClean="0">
                <a:solidFill>
                  <a:srgbClr val="1B1BFF"/>
                </a:solidFill>
                <a:latin typeface="Arial" panose="020B0604020202020204" pitchFamily="34" charset="0"/>
                <a:cs typeface="Arial" panose="020B0604020202020204" pitchFamily="34" charset="0"/>
              </a:rPr>
              <a:t>		</a:t>
            </a:r>
          </a:p>
          <a:p>
            <a:pPr algn="just" eaLnBrk="1" hangingPunct="1">
              <a:buFontTx/>
              <a:buNone/>
            </a:pPr>
            <a:endParaRPr lang="en-US" sz="1200" dirty="0" smtClean="0">
              <a:solidFill>
                <a:srgbClr val="D21D0A"/>
              </a:solidFill>
              <a:latin typeface="Arial" panose="020B0604020202020204" pitchFamily="34" charset="0"/>
              <a:cs typeface="Arial" panose="020B0604020202020204" pitchFamily="34" charset="0"/>
            </a:endParaRPr>
          </a:p>
          <a:p>
            <a:pPr algn="just" eaLnBrk="1" hangingPunct="1">
              <a:buFontTx/>
              <a:buNone/>
            </a:pPr>
            <a:r>
              <a:rPr lang="en-US" sz="1200" dirty="0" smtClean="0">
                <a:solidFill>
                  <a:srgbClr val="1B1BFF"/>
                </a:solidFill>
                <a:latin typeface="Arial" panose="020B0604020202020204" pitchFamily="34" charset="0"/>
                <a:cs typeface="Arial" panose="020B0604020202020204" pitchFamily="34" charset="0"/>
              </a:rPr>
              <a:t>	</a:t>
            </a:r>
            <a:r>
              <a:rPr lang="en-US" sz="1400" dirty="0" smtClean="0">
                <a:solidFill>
                  <a:srgbClr val="1B1BFF"/>
                </a:solidFill>
                <a:latin typeface="Arial" panose="020B0604020202020204" pitchFamily="34" charset="0"/>
                <a:cs typeface="Arial" panose="020B0604020202020204" pitchFamily="34" charset="0"/>
              </a:rPr>
              <a:t>Forest Park uses the state mandated 30 round Standard Qualification Course. The maximum points for the course is 300. Officers must score a minimum of 80%, or 240 points, to pass. Firearms Instructors must score 90%, or 270 points, to instruct for the department. Awards are given for “Top Team” and “Top Gun”. “Moorefield’s Possible” awards are given to anyone that shoots a perfect score at any point during qualification</a:t>
            </a:r>
            <a:r>
              <a:rPr lang="en-US" sz="1400" dirty="0" smtClean="0">
                <a:solidFill>
                  <a:schemeClr val="tx1"/>
                </a:solidFill>
                <a:latin typeface="Arial" panose="020B0604020202020204" pitchFamily="34" charset="0"/>
                <a:cs typeface="Arial" panose="020B0604020202020204" pitchFamily="34" charset="0"/>
              </a:rPr>
              <a:t>.</a:t>
            </a:r>
          </a:p>
        </p:txBody>
      </p:sp>
      <p:sp>
        <p:nvSpPr>
          <p:cNvPr id="24580" name="Line 4"/>
          <p:cNvSpPr>
            <a:spLocks noChangeShapeType="1"/>
          </p:cNvSpPr>
          <p:nvPr/>
        </p:nvSpPr>
        <p:spPr bwMode="auto">
          <a:xfrm>
            <a:off x="609600" y="8839200"/>
            <a:ext cx="533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581" name="AutoShape 5"/>
          <p:cNvSpPr>
            <a:spLocks noChangeArrowheads="1"/>
          </p:cNvSpPr>
          <p:nvPr/>
        </p:nvSpPr>
        <p:spPr bwMode="auto">
          <a:xfrm>
            <a:off x="6019800" y="8534400"/>
            <a:ext cx="533400" cy="533400"/>
          </a:xfrm>
          <a:prstGeom prst="star8">
            <a:avLst>
              <a:gd name="adj" fmla="val 38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smtClean="0"/>
              <a:t>22</a:t>
            </a:r>
            <a:endParaRPr lang="en-US" dirty="0"/>
          </a:p>
        </p:txBody>
      </p:sp>
      <p:pic>
        <p:nvPicPr>
          <p:cNvPr id="1026" name="Picture 2" descr="\\Fppdnt2ksvr\Watch Office Documents\Photos\2016\Spring Qualification 2016\05-13-16\20160513_09144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4844" y="228600"/>
            <a:ext cx="1625600"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381000"/>
            <a:ext cx="4343400" cy="1077218"/>
          </a:xfrm>
          <a:prstGeom prst="rect">
            <a:avLst/>
          </a:prstGeom>
          <a:noFill/>
        </p:spPr>
        <p:txBody>
          <a:bodyPr wrap="square" rtlCol="0">
            <a:spAutoFit/>
          </a:bodyPr>
          <a:lstStyle/>
          <a:p>
            <a:pPr algn="ctr"/>
            <a:r>
              <a:rPr lang="en-US" sz="3200" b="1" dirty="0" smtClean="0">
                <a:solidFill>
                  <a:schemeClr val="accent1">
                    <a:lumMod val="50000"/>
                  </a:schemeClr>
                </a:solidFill>
              </a:rPr>
              <a:t>CHIEF OF POLICE</a:t>
            </a:r>
          </a:p>
          <a:p>
            <a:pPr algn="ctr"/>
            <a:r>
              <a:rPr lang="en-US" sz="3200" b="1" dirty="0" smtClean="0">
                <a:solidFill>
                  <a:schemeClr val="accent1">
                    <a:lumMod val="50000"/>
                  </a:schemeClr>
                </a:solidFill>
              </a:rPr>
              <a:t>L. Dwayne Hobbs</a:t>
            </a:r>
            <a:endParaRPr lang="en-US" sz="3200" b="1" dirty="0">
              <a:solidFill>
                <a:schemeClr val="accent1">
                  <a:lumMod val="50000"/>
                </a:schemeClr>
              </a:solidFill>
            </a:endParaRPr>
          </a:p>
        </p:txBody>
      </p:sp>
      <p:sp>
        <p:nvSpPr>
          <p:cNvPr id="3" name="TextBox 2"/>
          <p:cNvSpPr txBox="1"/>
          <p:nvPr/>
        </p:nvSpPr>
        <p:spPr>
          <a:xfrm>
            <a:off x="457200" y="1676400"/>
            <a:ext cx="5943600" cy="7201972"/>
          </a:xfrm>
          <a:prstGeom prst="rect">
            <a:avLst/>
          </a:prstGeom>
          <a:noFill/>
        </p:spPr>
        <p:txBody>
          <a:bodyPr wrap="square" rtlCol="0">
            <a:spAutoFit/>
          </a:bodyPr>
          <a:lstStyle/>
          <a:p>
            <a:pPr algn="just"/>
            <a:r>
              <a:rPr lang="en-US" sz="1400" dirty="0" smtClean="0"/>
              <a:t>Chief Hobbs is a native of Forest Park</a:t>
            </a:r>
            <a:r>
              <a:rPr lang="en-US" sz="1400" dirty="0"/>
              <a:t>,</a:t>
            </a:r>
            <a:r>
              <a:rPr lang="en-US" sz="1400" dirty="0" smtClean="0"/>
              <a:t> where he attended grammar school, middle school and graduated Forest Park High School in 1972. He joined the police department in July 1973 as a patrol officer and worked his way through the ranks and was appointed Chief in April of 1996.</a:t>
            </a:r>
          </a:p>
          <a:p>
            <a:pPr algn="just"/>
            <a:endParaRPr lang="en-US" sz="1400" dirty="0"/>
          </a:p>
          <a:p>
            <a:pPr algn="just"/>
            <a:r>
              <a:rPr lang="en-US" sz="1400" dirty="0" smtClean="0"/>
              <a:t>He obtained his Associates Degree from Clayton State University, his Bachelors and Masters Degree from Columbus State in Criminal Justice and Public Administration.</a:t>
            </a:r>
          </a:p>
          <a:p>
            <a:pPr algn="just"/>
            <a:endParaRPr lang="en-US" sz="1400" dirty="0"/>
          </a:p>
          <a:p>
            <a:pPr algn="just"/>
            <a:r>
              <a:rPr lang="en-US" sz="1400" dirty="0" smtClean="0"/>
              <a:t>Chief Hobbs is also a graduate of the Georgia Chiefs Association's  Class I - Command College; he graduated the 163rd Session of the FBI-National Academy; he was a member of the 13</a:t>
            </a:r>
            <a:r>
              <a:rPr lang="en-US" sz="1400" baseline="30000" dirty="0" smtClean="0"/>
              <a:t>th</a:t>
            </a:r>
            <a:r>
              <a:rPr lang="en-US" sz="1400" dirty="0" smtClean="0"/>
              <a:t> Delegation of Georgia State University’s Georgia-Israel Law Enforcement Exchange program; he is a POST certified instructor; the past chairman of the Region Seven  All-Hazards Council; Chairman of City’s Retirement Board; past District 10 Vice President of Georgia Chiefs  Association; and an adjunct professor at Clayton State University.</a:t>
            </a:r>
          </a:p>
          <a:p>
            <a:pPr algn="just"/>
            <a:endParaRPr lang="en-US" sz="1400" dirty="0"/>
          </a:p>
          <a:p>
            <a:pPr algn="just"/>
            <a:r>
              <a:rPr lang="en-US" sz="1400" dirty="0"/>
              <a:t>Chief Hobbs has amassed over 10,000 training hours </a:t>
            </a:r>
            <a:r>
              <a:rPr lang="en-US" sz="1400" dirty="0" smtClean="0"/>
              <a:t>including </a:t>
            </a:r>
            <a:r>
              <a:rPr lang="en-US" sz="1400" dirty="0"/>
              <a:t>advanced instruction from the International Association of Chiefs of </a:t>
            </a:r>
            <a:r>
              <a:rPr lang="en-US" sz="1400" dirty="0" smtClean="0"/>
              <a:t>Police and </a:t>
            </a:r>
            <a:r>
              <a:rPr lang="en-US" sz="1400" dirty="0"/>
              <a:t>the Georgia Peace Officer Standards and Training Council in a multitude of law enforcement </a:t>
            </a:r>
            <a:r>
              <a:rPr lang="en-US" sz="1400" dirty="0" smtClean="0"/>
              <a:t>disciplines including Emergency </a:t>
            </a:r>
            <a:r>
              <a:rPr lang="en-US" sz="1400" dirty="0"/>
              <a:t>M</a:t>
            </a:r>
            <a:r>
              <a:rPr lang="en-US" sz="1400" dirty="0" smtClean="0"/>
              <a:t>anagement</a:t>
            </a:r>
            <a:r>
              <a:rPr lang="en-US" sz="1400" dirty="0"/>
              <a:t>, </a:t>
            </a:r>
            <a:r>
              <a:rPr lang="en-US" sz="1400" dirty="0" smtClean="0"/>
              <a:t>Disaster </a:t>
            </a:r>
            <a:r>
              <a:rPr lang="en-US" sz="1400" dirty="0"/>
              <a:t>P</a:t>
            </a:r>
            <a:r>
              <a:rPr lang="en-US" sz="1400" dirty="0" smtClean="0"/>
              <a:t>lanning</a:t>
            </a:r>
            <a:r>
              <a:rPr lang="en-US" sz="1400" dirty="0"/>
              <a:t>, </a:t>
            </a:r>
            <a:r>
              <a:rPr lang="en-US" sz="1400" dirty="0" smtClean="0"/>
              <a:t>Emergency </a:t>
            </a:r>
            <a:r>
              <a:rPr lang="en-US" sz="1400" dirty="0"/>
              <a:t>R</a:t>
            </a:r>
            <a:r>
              <a:rPr lang="en-US" sz="1400" dirty="0" smtClean="0"/>
              <a:t>esponse</a:t>
            </a:r>
            <a:r>
              <a:rPr lang="en-US" sz="1400" dirty="0"/>
              <a:t>, </a:t>
            </a:r>
            <a:r>
              <a:rPr lang="en-US" sz="1400" dirty="0" smtClean="0"/>
              <a:t>and Police and </a:t>
            </a:r>
            <a:r>
              <a:rPr lang="en-US" sz="1400" dirty="0"/>
              <a:t>F</a:t>
            </a:r>
            <a:r>
              <a:rPr lang="en-US" sz="1400" dirty="0" smtClean="0"/>
              <a:t>ire </a:t>
            </a:r>
            <a:r>
              <a:rPr lang="en-US" sz="1400" dirty="0"/>
              <a:t>operations. He holds </a:t>
            </a:r>
            <a:r>
              <a:rPr lang="en-US" sz="1400" dirty="0" smtClean="0"/>
              <a:t>several law </a:t>
            </a:r>
            <a:r>
              <a:rPr lang="en-US" sz="1400" dirty="0"/>
              <a:t>enforcement </a:t>
            </a:r>
            <a:r>
              <a:rPr lang="en-US" sz="1400" dirty="0" smtClean="0"/>
              <a:t>certifications including Basic, Intermediate, Advanced, Supervisory, Management, Executive, </a:t>
            </a:r>
            <a:r>
              <a:rPr lang="en-US" sz="1400" dirty="0"/>
              <a:t>General </a:t>
            </a:r>
            <a:r>
              <a:rPr lang="en-US" sz="1400" dirty="0" smtClean="0"/>
              <a:t>Instructor, </a:t>
            </a:r>
            <a:r>
              <a:rPr lang="en-US" sz="1400" dirty="0"/>
              <a:t>and Advanced </a:t>
            </a:r>
            <a:r>
              <a:rPr lang="en-US" sz="1400" dirty="0" smtClean="0"/>
              <a:t>Instructor.</a:t>
            </a:r>
          </a:p>
          <a:p>
            <a:pPr algn="just"/>
            <a:endParaRPr lang="en-US" sz="1400" dirty="0"/>
          </a:p>
          <a:p>
            <a:pPr algn="just"/>
            <a:r>
              <a:rPr lang="en-US" sz="1400" dirty="0" smtClean="0"/>
              <a:t>The Forest Park Police Department, under his leadership, has been internationally accredited by the Commission on Accreditation for Law Enforcement Agencies for fifteen consecutive years and has been recognized by the Georgia Chiefs Association’s Certification Program for the past seventeen years.</a:t>
            </a:r>
            <a:endParaRPr lang="en-US" sz="1400" dirty="0"/>
          </a:p>
        </p:txBody>
      </p:sp>
    </p:spTree>
    <p:extLst>
      <p:ext uri="{BB962C8B-B14F-4D97-AF65-F5344CB8AC3E}">
        <p14:creationId xmlns:p14="http://schemas.microsoft.com/office/powerpoint/2010/main" val="18172589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52400" y="1524000"/>
            <a:ext cx="6400800" cy="7855997"/>
          </a:xfrm>
          <a:prstGeom prst="rect">
            <a:avLst/>
          </a:prstGeom>
          <a:noFill/>
          <a:ln>
            <a:noFill/>
          </a:ln>
          <a:effectLst/>
          <a:extLst>
            <a:ext uri="{909E8E84-426E-40DD-AFC4-6F175D3DCCD1}">
              <a14:hiddenFill xmlns:a14="http://schemas.microsoft.com/office/drawing/2010/main">
                <a:solidFill>
                  <a:srgbClr val="C6E3FE">
                    <a:alpha val="5098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1" algn="just" eaLnBrk="1" hangingPunct="1"/>
            <a:endParaRPr lang="en-US" sz="1050" dirty="0" smtClean="0"/>
          </a:p>
          <a:p>
            <a:pPr lvl="1" algn="just" eaLnBrk="1" hangingPunct="1"/>
            <a:r>
              <a:rPr lang="en-US" sz="1200" dirty="0" smtClean="0"/>
              <a:t>It </a:t>
            </a:r>
            <a:r>
              <a:rPr lang="en-US" sz="1200" dirty="0"/>
              <a:t>is with great pleasure </a:t>
            </a:r>
            <a:r>
              <a:rPr lang="en-US" sz="1200" dirty="0" smtClean="0"/>
              <a:t>we present </a:t>
            </a:r>
            <a:r>
              <a:rPr lang="en-US" sz="1200" dirty="0"/>
              <a:t>to you the </a:t>
            </a:r>
            <a:r>
              <a:rPr lang="en-US" sz="1200" dirty="0" smtClean="0"/>
              <a:t>2017 Annual Report, a short summary </a:t>
            </a:r>
            <a:r>
              <a:rPr lang="en-US" sz="1200" dirty="0"/>
              <a:t>of activities and crime prevention efforts that occurred throughout the year. </a:t>
            </a:r>
            <a:r>
              <a:rPr lang="en-US" sz="1200" dirty="0" smtClean="0"/>
              <a:t>The </a:t>
            </a:r>
            <a:r>
              <a:rPr lang="en-US" sz="1200" dirty="0"/>
              <a:t>police department strategies are a composite of contemporary law enforcement </a:t>
            </a:r>
            <a:r>
              <a:rPr lang="en-US" sz="1200" dirty="0" smtClean="0"/>
              <a:t>initiatives </a:t>
            </a:r>
            <a:r>
              <a:rPr lang="en-US" sz="1200" dirty="0"/>
              <a:t>blended with </a:t>
            </a:r>
            <a:r>
              <a:rPr lang="en-US" sz="1200" dirty="0" smtClean="0"/>
              <a:t>practical, and traditional </a:t>
            </a:r>
            <a:r>
              <a:rPr lang="en-US" sz="1200" dirty="0"/>
              <a:t>methods of </a:t>
            </a:r>
            <a:r>
              <a:rPr lang="en-US" sz="1200" dirty="0" smtClean="0"/>
              <a:t>law enforcement. </a:t>
            </a:r>
            <a:r>
              <a:rPr lang="en-US" sz="1200" dirty="0"/>
              <a:t>In trying to achieve multiple objectives, like crime control, traffic enforcement, accident reduction, and </a:t>
            </a:r>
            <a:r>
              <a:rPr lang="en-US" sz="1200" dirty="0" smtClean="0"/>
              <a:t>community outreach</a:t>
            </a:r>
            <a:r>
              <a:rPr lang="en-US" sz="1200" dirty="0"/>
              <a:t>, </a:t>
            </a:r>
            <a:r>
              <a:rPr lang="en-US" sz="1200" dirty="0" smtClean="0"/>
              <a:t>we </a:t>
            </a:r>
            <a:r>
              <a:rPr lang="en-US" sz="1200" dirty="0"/>
              <a:t>have at our disposal a variety of  </a:t>
            </a:r>
            <a:r>
              <a:rPr lang="en-US" sz="1200" dirty="0" smtClean="0"/>
              <a:t>effective tactics </a:t>
            </a:r>
            <a:r>
              <a:rPr lang="en-US" sz="1200" dirty="0"/>
              <a:t>and strategies.  </a:t>
            </a:r>
            <a:endParaRPr lang="en-US" sz="1200" dirty="0" smtClean="0"/>
          </a:p>
          <a:p>
            <a:pPr lvl="1" algn="just" eaLnBrk="1" hangingPunct="1"/>
            <a:endParaRPr lang="en-US" sz="1200" dirty="0"/>
          </a:p>
          <a:p>
            <a:pPr lvl="1" algn="just" eaLnBrk="1" hangingPunct="1"/>
            <a:r>
              <a:rPr lang="en-US" sz="1200" dirty="0" smtClean="0"/>
              <a:t>Some think the way </a:t>
            </a:r>
            <a:r>
              <a:rPr lang="en-US" sz="1200" dirty="0"/>
              <a:t>police achieve public safety objectives is </a:t>
            </a:r>
            <a:r>
              <a:rPr lang="en-US" sz="1200" dirty="0" smtClean="0"/>
              <a:t>solely through </a:t>
            </a:r>
            <a:r>
              <a:rPr lang="en-US" sz="1200" dirty="0"/>
              <a:t>enforcement </a:t>
            </a:r>
            <a:r>
              <a:rPr lang="en-US" sz="1200" dirty="0" smtClean="0"/>
              <a:t>initiatives, </a:t>
            </a:r>
            <a:r>
              <a:rPr lang="en-US" sz="1200" dirty="0"/>
              <a:t>when in </a:t>
            </a:r>
            <a:r>
              <a:rPr lang="en-US" sz="1200" dirty="0" smtClean="0"/>
              <a:t>reality the police </a:t>
            </a:r>
            <a:r>
              <a:rPr lang="en-US" sz="1200" dirty="0"/>
              <a:t>do </a:t>
            </a:r>
            <a:r>
              <a:rPr lang="en-US" sz="1200" dirty="0" smtClean="0"/>
              <a:t>much </a:t>
            </a:r>
            <a:r>
              <a:rPr lang="en-US" sz="1200" dirty="0"/>
              <a:t>more than enforce the laws.  </a:t>
            </a:r>
            <a:r>
              <a:rPr lang="en-US" sz="1200" dirty="0" smtClean="0"/>
              <a:t>In fact, most police/civilian interactions do </a:t>
            </a:r>
            <a:r>
              <a:rPr lang="en-US" sz="1200" dirty="0"/>
              <a:t>not </a:t>
            </a:r>
            <a:r>
              <a:rPr lang="en-US" sz="1200" dirty="0" smtClean="0"/>
              <a:t>involve an </a:t>
            </a:r>
            <a:r>
              <a:rPr lang="en-US" sz="1200" dirty="0"/>
              <a:t>arrest or even </a:t>
            </a:r>
            <a:r>
              <a:rPr lang="en-US" sz="1200" dirty="0" smtClean="0"/>
              <a:t>a </a:t>
            </a:r>
            <a:r>
              <a:rPr lang="en-US" sz="1200" dirty="0"/>
              <a:t>citation.</a:t>
            </a:r>
          </a:p>
          <a:p>
            <a:pPr lvl="1" algn="just" eaLnBrk="1" hangingPunct="1"/>
            <a:endParaRPr lang="en-US" sz="1200" dirty="0" smtClean="0"/>
          </a:p>
          <a:p>
            <a:pPr lvl="1" algn="just" eaLnBrk="1" hangingPunct="1"/>
            <a:r>
              <a:rPr lang="en-US" sz="1200" dirty="0"/>
              <a:t>When viewing </a:t>
            </a:r>
            <a:r>
              <a:rPr lang="en-US" sz="1200" dirty="0" smtClean="0"/>
              <a:t>policing, </a:t>
            </a:r>
            <a:r>
              <a:rPr lang="en-US" sz="1200" dirty="0"/>
              <a:t>in light of the objectives and methods </a:t>
            </a:r>
            <a:r>
              <a:rPr lang="en-US" sz="1200" dirty="0" smtClean="0"/>
              <a:t>described, </a:t>
            </a:r>
            <a:r>
              <a:rPr lang="en-US" sz="1200" dirty="0"/>
              <a:t>it becomes more sensible to acknowledge that enforcing the law is not the end in itself, but rather one means among several methods available to the police</a:t>
            </a:r>
            <a:r>
              <a:rPr lang="en-US" sz="1200" dirty="0" smtClean="0"/>
              <a:t>. We subscribe to Sir Robert Peel’s philosophy of 1829 when he said “The police are the public and the public are the police.” With citizen and business partnerships cultivated, we can help the public understand the capabilities and limitations of law enforcement.</a:t>
            </a:r>
          </a:p>
          <a:p>
            <a:pPr lvl="1" algn="just" eaLnBrk="1" hangingPunct="1"/>
            <a:endParaRPr lang="en-US" sz="1200" dirty="0"/>
          </a:p>
          <a:p>
            <a:pPr lvl="1" algn="just" eaLnBrk="1" hangingPunct="1"/>
            <a:r>
              <a:rPr lang="en-US" sz="1200" dirty="0" smtClean="0"/>
              <a:t>Through our outreach programs and community policing philosophy we try to craft a balanced approach to enhance community knowledge and achieve citizen support and oversight into our police initiatives. </a:t>
            </a:r>
            <a:endParaRPr lang="en-US" sz="1200" dirty="0"/>
          </a:p>
          <a:p>
            <a:pPr lvl="1" algn="just" eaLnBrk="1" hangingPunct="1"/>
            <a:endParaRPr lang="en-US" sz="1200" dirty="0"/>
          </a:p>
          <a:p>
            <a:pPr lvl="1" algn="just" eaLnBrk="1" hangingPunct="1"/>
            <a:r>
              <a:rPr lang="en-US" sz="1200" dirty="0" smtClean="0"/>
              <a:t>In 2017, we saw a </a:t>
            </a:r>
            <a:r>
              <a:rPr lang="en-US" sz="1200" dirty="0"/>
              <a:t>2</a:t>
            </a:r>
            <a:r>
              <a:rPr lang="en-US" sz="1200" dirty="0" smtClean="0"/>
              <a:t>% increase in Part </a:t>
            </a:r>
            <a:r>
              <a:rPr lang="en-US" sz="1200" dirty="0"/>
              <a:t>I</a:t>
            </a:r>
            <a:r>
              <a:rPr lang="en-US" sz="1200" dirty="0" smtClean="0"/>
              <a:t> crime; since the implementation of Community Policing in 1996, the city has enjoyed a 59% reduction in crime. </a:t>
            </a:r>
          </a:p>
          <a:p>
            <a:pPr lvl="1" algn="just" eaLnBrk="1" hangingPunct="1"/>
            <a:endParaRPr lang="en-US" sz="1200" dirty="0"/>
          </a:p>
          <a:p>
            <a:pPr lvl="1" algn="just" eaLnBrk="1" hangingPunct="1"/>
            <a:r>
              <a:rPr lang="en-US" sz="1200" dirty="0" smtClean="0"/>
              <a:t>We </a:t>
            </a:r>
            <a:r>
              <a:rPr lang="en-US" sz="1200" dirty="0"/>
              <a:t>believe </a:t>
            </a:r>
            <a:r>
              <a:rPr lang="en-US" sz="1200" dirty="0" smtClean="0"/>
              <a:t>with this philosophy we will </a:t>
            </a:r>
            <a:r>
              <a:rPr lang="en-US" sz="1200" dirty="0"/>
              <a:t>demonstrate </a:t>
            </a:r>
            <a:r>
              <a:rPr lang="en-US" sz="1200" dirty="0" smtClean="0"/>
              <a:t>our accomplishments with a variety of safety </a:t>
            </a:r>
            <a:r>
              <a:rPr lang="en-US" sz="1200" dirty="0"/>
              <a:t>initiatives and outreach </a:t>
            </a:r>
            <a:r>
              <a:rPr lang="en-US" sz="1200" dirty="0" smtClean="0"/>
              <a:t>programs. Of </a:t>
            </a:r>
            <a:r>
              <a:rPr lang="en-US" sz="1200" dirty="0"/>
              <a:t>course, we can’t provide everything in this report, </a:t>
            </a:r>
            <a:r>
              <a:rPr lang="en-US" sz="1200" dirty="0" smtClean="0"/>
              <a:t>but we think it is important to </a:t>
            </a:r>
            <a:r>
              <a:rPr lang="en-US" sz="1200" dirty="0"/>
              <a:t>summarize the activities </a:t>
            </a:r>
            <a:r>
              <a:rPr lang="en-US" sz="1200" dirty="0" smtClean="0"/>
              <a:t>to give </a:t>
            </a:r>
            <a:r>
              <a:rPr lang="en-US" sz="1200" dirty="0"/>
              <a:t>you some idea of what we are </a:t>
            </a:r>
            <a:r>
              <a:rPr lang="en-US" sz="1200" dirty="0" smtClean="0"/>
              <a:t>doing and how we do it. </a:t>
            </a:r>
            <a:endParaRPr lang="en-US" sz="1200" dirty="0"/>
          </a:p>
          <a:p>
            <a:pPr lvl="1" algn="just" eaLnBrk="1" hangingPunct="1"/>
            <a:endParaRPr lang="en-US" sz="1200" dirty="0"/>
          </a:p>
          <a:p>
            <a:pPr lvl="1" algn="just" eaLnBrk="1" hangingPunct="1"/>
            <a:r>
              <a:rPr lang="en-US" sz="1200" dirty="0"/>
              <a:t>It is our sincere desire to provide you with effective, efficient, and professional law enforcement services. In doing so, </a:t>
            </a:r>
            <a:r>
              <a:rPr lang="en-US" sz="1200" dirty="0" smtClean="0"/>
              <a:t>we strive </a:t>
            </a:r>
            <a:r>
              <a:rPr lang="en-US" sz="1200" dirty="0"/>
              <a:t>to promote excellence in everything we </a:t>
            </a:r>
            <a:r>
              <a:rPr lang="en-US" sz="1200" dirty="0" smtClean="0"/>
              <a:t>do, and to </a:t>
            </a:r>
            <a:r>
              <a:rPr lang="en-US" sz="1200" dirty="0"/>
              <a:t>encourage open </a:t>
            </a:r>
            <a:r>
              <a:rPr lang="en-US" sz="1200" dirty="0" smtClean="0"/>
              <a:t>communications </a:t>
            </a:r>
            <a:r>
              <a:rPr lang="en-US" sz="1200" dirty="0"/>
              <a:t>while actively seeking </a:t>
            </a:r>
            <a:r>
              <a:rPr lang="en-US" sz="1200" dirty="0" smtClean="0"/>
              <a:t>your assistance </a:t>
            </a:r>
            <a:r>
              <a:rPr lang="en-US" sz="1200" dirty="0"/>
              <a:t>in making Forest Park a safer city. </a:t>
            </a:r>
          </a:p>
          <a:p>
            <a:pPr eaLnBrk="1" hangingPunct="1"/>
            <a:r>
              <a:rPr lang="en-US" sz="1200" dirty="0"/>
              <a:t>		</a:t>
            </a:r>
            <a:endParaRPr lang="en-US" sz="1200" dirty="0" smtClean="0"/>
          </a:p>
          <a:p>
            <a:pPr eaLnBrk="1" hangingPunct="1"/>
            <a:r>
              <a:rPr lang="en-US" sz="1200" dirty="0"/>
              <a:t>	</a:t>
            </a:r>
            <a:r>
              <a:rPr lang="en-US" sz="1200" dirty="0" smtClean="0"/>
              <a:t>	L</a:t>
            </a:r>
            <a:r>
              <a:rPr lang="en-US" sz="1200" dirty="0"/>
              <a:t>. Dwayne Hobbs</a:t>
            </a:r>
          </a:p>
          <a:p>
            <a:pPr eaLnBrk="1" hangingPunct="1"/>
            <a:r>
              <a:rPr lang="en-US" sz="1200" dirty="0"/>
              <a:t>		  Chief of Police</a:t>
            </a:r>
          </a:p>
          <a:p>
            <a:pPr eaLnBrk="1" hangingPunct="1"/>
            <a:r>
              <a:rPr lang="en-US" sz="1400" dirty="0">
                <a:latin typeface="Bookman Old Style" pitchFamily="18" charset="0"/>
              </a:rPr>
              <a:t>    </a:t>
            </a:r>
          </a:p>
        </p:txBody>
      </p:sp>
      <p:sp>
        <p:nvSpPr>
          <p:cNvPr id="5123" name="Rectangle 3"/>
          <p:cNvSpPr>
            <a:spLocks noGrp="1" noChangeArrowheads="1"/>
          </p:cNvSpPr>
          <p:nvPr>
            <p:ph type="title"/>
          </p:nvPr>
        </p:nvSpPr>
        <p:spPr>
          <a:xfrm>
            <a:off x="990600" y="228600"/>
            <a:ext cx="4038600" cy="1524000"/>
          </a:xfrm>
        </p:spPr>
        <p:txBody>
          <a:bodyPr>
            <a:normAutofit fontScale="90000"/>
          </a:bodyPr>
          <a:lstStyle/>
          <a:p>
            <a:pPr eaLnBrk="1" hangingPunct="1"/>
            <a:r>
              <a:rPr lang="en-US" b="1" dirty="0" smtClean="0">
                <a:solidFill>
                  <a:schemeClr val="accent1">
                    <a:lumMod val="50000"/>
                  </a:schemeClr>
                </a:solidFill>
                <a:latin typeface="Arial" pitchFamily="34" charset="0"/>
              </a:rPr>
              <a:t>A message from the Chief…</a:t>
            </a:r>
          </a:p>
        </p:txBody>
      </p:sp>
      <p:sp>
        <p:nvSpPr>
          <p:cNvPr id="5125" name="Line 5"/>
          <p:cNvSpPr>
            <a:spLocks noChangeShapeType="1"/>
          </p:cNvSpPr>
          <p:nvPr/>
        </p:nvSpPr>
        <p:spPr bwMode="auto">
          <a:xfrm>
            <a:off x="609600" y="8839200"/>
            <a:ext cx="533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126" name="AutoShape 6"/>
          <p:cNvSpPr>
            <a:spLocks noChangeArrowheads="1"/>
          </p:cNvSpPr>
          <p:nvPr/>
        </p:nvSpPr>
        <p:spPr bwMode="auto">
          <a:xfrm>
            <a:off x="6019800" y="8534400"/>
            <a:ext cx="533400" cy="533400"/>
          </a:xfrm>
          <a:prstGeom prst="star8">
            <a:avLst>
              <a:gd name="adj" fmla="val 38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t>3</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54" y="1519073"/>
            <a:ext cx="6607492" cy="4404995"/>
          </a:xfrm>
          <a:prstGeom prst="rect">
            <a:avLst/>
          </a:prstGeom>
        </p:spPr>
      </p:pic>
      <p:sp>
        <p:nvSpPr>
          <p:cNvPr id="6146" name="Rectangle 2"/>
          <p:cNvSpPr>
            <a:spLocks noGrp="1" noChangeArrowheads="1"/>
          </p:cNvSpPr>
          <p:nvPr>
            <p:ph type="title"/>
          </p:nvPr>
        </p:nvSpPr>
        <p:spPr>
          <a:xfrm>
            <a:off x="685800" y="228600"/>
            <a:ext cx="4876800" cy="1143000"/>
          </a:xfrm>
        </p:spPr>
        <p:txBody>
          <a:bodyPr/>
          <a:lstStyle/>
          <a:p>
            <a:pPr eaLnBrk="1" hangingPunct="1"/>
            <a:r>
              <a:rPr lang="en-US" sz="4800" b="1" dirty="0" smtClean="0">
                <a:solidFill>
                  <a:schemeClr val="accent1">
                    <a:lumMod val="50000"/>
                  </a:schemeClr>
                </a:solidFill>
                <a:latin typeface="Arial" pitchFamily="34" charset="0"/>
              </a:rPr>
              <a:t>OUR MISSION</a:t>
            </a:r>
          </a:p>
        </p:txBody>
      </p:sp>
      <p:sp>
        <p:nvSpPr>
          <p:cNvPr id="6147" name="Rectangle 3"/>
          <p:cNvSpPr>
            <a:spLocks noGrp="1" noChangeArrowheads="1"/>
          </p:cNvSpPr>
          <p:nvPr>
            <p:ph type="body" sz="half" idx="1"/>
          </p:nvPr>
        </p:nvSpPr>
        <p:spPr>
          <a:xfrm>
            <a:off x="381001" y="6019799"/>
            <a:ext cx="6153150" cy="2970213"/>
          </a:xfrm>
        </p:spPr>
        <p:txBody>
          <a:bodyPr/>
          <a:lstStyle/>
          <a:p>
            <a:pPr algn="just" eaLnBrk="1" hangingPunct="1">
              <a:buFontTx/>
              <a:buNone/>
            </a:pPr>
            <a:r>
              <a:rPr lang="en-US" sz="2000" dirty="0" smtClean="0">
                <a:solidFill>
                  <a:srgbClr val="0000A0"/>
                </a:solidFill>
                <a:latin typeface="Arial" pitchFamily="34" charset="0"/>
              </a:rPr>
              <a:t>	</a:t>
            </a:r>
            <a:r>
              <a:rPr lang="en-US" sz="1800" dirty="0" smtClean="0">
                <a:solidFill>
                  <a:srgbClr val="0000A0"/>
                </a:solidFill>
                <a:latin typeface="Arial" pitchFamily="34" charset="0"/>
              </a:rPr>
              <a:t>The Forest Park Police Department will deliver effective and responsive law enforcement services to all the citizens in a fair and equitable manner.  </a:t>
            </a:r>
          </a:p>
          <a:p>
            <a:pPr algn="just" eaLnBrk="1" hangingPunct="1">
              <a:buFontTx/>
              <a:buNone/>
            </a:pPr>
            <a:endParaRPr lang="en-US" sz="1800" dirty="0" smtClean="0">
              <a:solidFill>
                <a:srgbClr val="0000A0"/>
              </a:solidFill>
              <a:latin typeface="Arial" pitchFamily="34" charset="0"/>
            </a:endParaRPr>
          </a:p>
          <a:p>
            <a:pPr algn="just" eaLnBrk="1" hangingPunct="1">
              <a:buFontTx/>
              <a:buNone/>
            </a:pPr>
            <a:r>
              <a:rPr lang="en-US" sz="1800" dirty="0" smtClean="0">
                <a:solidFill>
                  <a:srgbClr val="0000A0"/>
                </a:solidFill>
                <a:latin typeface="Arial" pitchFamily="34" charset="0"/>
              </a:rPr>
              <a:t>	As an integral part of the community, we are committed to communicate with those we serve and to join with them in establishing priorities to enhance the quality of life for the entire city.</a:t>
            </a:r>
          </a:p>
        </p:txBody>
      </p:sp>
      <p:sp>
        <p:nvSpPr>
          <p:cNvPr id="6148" name="Line 6"/>
          <p:cNvSpPr>
            <a:spLocks noChangeShapeType="1"/>
          </p:cNvSpPr>
          <p:nvPr/>
        </p:nvSpPr>
        <p:spPr bwMode="auto">
          <a:xfrm>
            <a:off x="609600" y="8839200"/>
            <a:ext cx="533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149" name="AutoShape 7"/>
          <p:cNvSpPr>
            <a:spLocks noChangeArrowheads="1"/>
          </p:cNvSpPr>
          <p:nvPr/>
        </p:nvSpPr>
        <p:spPr bwMode="auto">
          <a:xfrm>
            <a:off x="6019800" y="8458200"/>
            <a:ext cx="533400" cy="533400"/>
          </a:xfrm>
          <a:prstGeom prst="star8">
            <a:avLst>
              <a:gd name="adj" fmla="val 38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t>4</a:t>
            </a:r>
          </a:p>
        </p:txBody>
      </p:sp>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913" y="261938"/>
            <a:ext cx="101917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8596" y="4874309"/>
            <a:ext cx="3886200" cy="646331"/>
          </a:xfrm>
          <a:prstGeom prst="rect">
            <a:avLst/>
          </a:prstGeom>
          <a:noFill/>
        </p:spPr>
        <p:txBody>
          <a:bodyPr wrap="square" rtlCol="0">
            <a:spAutoFit/>
          </a:bodyPr>
          <a:lstStyle/>
          <a:p>
            <a:pPr algn="ctr"/>
            <a:r>
              <a:rPr lang="en-US" dirty="0" smtClean="0">
                <a:solidFill>
                  <a:schemeClr val="bg1"/>
                </a:solidFill>
              </a:rPr>
              <a:t>2017 Forest Park Police Department National Night Out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z="4400" b="1" dirty="0" smtClean="0">
                <a:solidFill>
                  <a:schemeClr val="accent1">
                    <a:lumMod val="50000"/>
                  </a:schemeClr>
                </a:solidFill>
                <a:latin typeface="Arial" pitchFamily="34" charset="0"/>
              </a:rPr>
              <a:t>Accreditation &amp; Certification</a:t>
            </a:r>
          </a:p>
        </p:txBody>
      </p:sp>
      <p:sp>
        <p:nvSpPr>
          <p:cNvPr id="7171" name="Rectangle 3"/>
          <p:cNvSpPr>
            <a:spLocks noGrp="1" noChangeArrowheads="1"/>
          </p:cNvSpPr>
          <p:nvPr>
            <p:ph type="body" sz="half" idx="1"/>
          </p:nvPr>
        </p:nvSpPr>
        <p:spPr>
          <a:xfrm>
            <a:off x="228600" y="1905000"/>
            <a:ext cx="6324600" cy="4343400"/>
          </a:xfrm>
        </p:spPr>
        <p:txBody>
          <a:bodyPr/>
          <a:lstStyle/>
          <a:p>
            <a:pPr algn="just" eaLnBrk="1" hangingPunct="1">
              <a:lnSpc>
                <a:spcPct val="90000"/>
              </a:lnSpc>
              <a:buFontTx/>
              <a:buNone/>
            </a:pPr>
            <a:r>
              <a:rPr lang="en-US" sz="1400" dirty="0" smtClean="0">
                <a:solidFill>
                  <a:schemeClr val="bg1"/>
                </a:solidFill>
                <a:latin typeface="Arial" pitchFamily="34" charset="0"/>
              </a:rPr>
              <a:t>	</a:t>
            </a:r>
            <a:r>
              <a:rPr lang="en-US" sz="1800" dirty="0" smtClean="0">
                <a:solidFill>
                  <a:srgbClr val="1B1BFF"/>
                </a:solidFill>
                <a:latin typeface="Arial" pitchFamily="34" charset="0"/>
              </a:rPr>
              <a:t>The Forest Park Police Department was awarded its fifth reaccreditation in March of 2017.</a:t>
            </a:r>
            <a:r>
              <a:rPr lang="en-US" sz="1800" dirty="0" smtClean="0">
                <a:solidFill>
                  <a:schemeClr val="bg1"/>
                </a:solidFill>
                <a:latin typeface="Arial" pitchFamily="34" charset="0"/>
              </a:rPr>
              <a:t> </a:t>
            </a:r>
            <a:r>
              <a:rPr lang="en-US" sz="1800" dirty="0" smtClean="0">
                <a:solidFill>
                  <a:srgbClr val="1B1BFF"/>
                </a:solidFill>
                <a:latin typeface="Arial" pitchFamily="34" charset="0"/>
              </a:rPr>
              <a:t>The accreditation process is voluntary and on-going. We constantly evaluate policy and procedures to ensure best practices are performed. The Commission on Accreditation for Law Enforcement Agencies recognizes the professional excellence of agencies internationally, and we have sustained this prestigious award for fifteen consecutive years by achieving the 462 standards of  distinction.	</a:t>
            </a:r>
          </a:p>
          <a:p>
            <a:pPr algn="just" eaLnBrk="1" hangingPunct="1">
              <a:lnSpc>
                <a:spcPct val="90000"/>
              </a:lnSpc>
              <a:buFontTx/>
              <a:buNone/>
            </a:pPr>
            <a:r>
              <a:rPr lang="en-US" sz="1800" dirty="0" smtClean="0">
                <a:solidFill>
                  <a:srgbClr val="1B1BFF"/>
                </a:solidFill>
                <a:latin typeface="Arial" pitchFamily="34" charset="0"/>
              </a:rPr>
              <a:t>	Forest Park has also participated in the Georgia Association of Chiefs of Police State Certification program </a:t>
            </a:r>
            <a:r>
              <a:rPr lang="en-US" sz="1800" smtClean="0">
                <a:solidFill>
                  <a:srgbClr val="1B1BFF"/>
                </a:solidFill>
                <a:latin typeface="Arial" pitchFamily="34" charset="0"/>
              </a:rPr>
              <a:t>for nineteen years, </a:t>
            </a:r>
            <a:r>
              <a:rPr lang="en-US" sz="1800" dirty="0" smtClean="0">
                <a:solidFill>
                  <a:srgbClr val="1B1BFF"/>
                </a:solidFill>
                <a:latin typeface="Arial" pitchFamily="34" charset="0"/>
              </a:rPr>
              <a:t>and was recertified in 2017</a:t>
            </a:r>
            <a:r>
              <a:rPr lang="en-US" sz="1600" dirty="0" smtClean="0">
                <a:solidFill>
                  <a:srgbClr val="1B1BFF"/>
                </a:solidFill>
                <a:latin typeface="Arial" pitchFamily="34" charset="0"/>
              </a:rPr>
              <a:t>.</a:t>
            </a:r>
          </a:p>
        </p:txBody>
      </p:sp>
      <p:pic>
        <p:nvPicPr>
          <p:cNvPr id="7173" name="Picture 12" descr="state cert emblem"/>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294935" y="5791200"/>
            <a:ext cx="2761151" cy="2783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2" name="Picture 20" descr="Sprite_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48" y="5791200"/>
            <a:ext cx="252002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AutoShape 27"/>
          <p:cNvSpPr>
            <a:spLocks noChangeArrowheads="1"/>
          </p:cNvSpPr>
          <p:nvPr/>
        </p:nvSpPr>
        <p:spPr bwMode="auto">
          <a:xfrm>
            <a:off x="6019800" y="8458200"/>
            <a:ext cx="533400" cy="533400"/>
          </a:xfrm>
          <a:prstGeom prst="star8">
            <a:avLst>
              <a:gd name="adj" fmla="val 38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t>5</a:t>
            </a:r>
          </a:p>
        </p:txBody>
      </p:sp>
      <p:pic>
        <p:nvPicPr>
          <p:cNvPr id="71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6913" y="228600"/>
            <a:ext cx="101917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228600"/>
            <a:ext cx="4191000" cy="1524000"/>
          </a:xfrm>
        </p:spPr>
        <p:txBody>
          <a:bodyPr/>
          <a:lstStyle/>
          <a:p>
            <a:pPr algn="ctr" eaLnBrk="1" hangingPunct="1"/>
            <a:r>
              <a:rPr lang="en-US" sz="4000" b="1" dirty="0" smtClean="0">
                <a:solidFill>
                  <a:schemeClr val="accent1">
                    <a:lumMod val="50000"/>
                  </a:schemeClr>
                </a:solidFill>
                <a:latin typeface="Arial" pitchFamily="34" charset="0"/>
              </a:rPr>
              <a:t>Assistant Chief </a:t>
            </a:r>
            <a:br>
              <a:rPr lang="en-US" sz="4000" b="1" dirty="0" smtClean="0">
                <a:solidFill>
                  <a:schemeClr val="accent1">
                    <a:lumMod val="50000"/>
                  </a:schemeClr>
                </a:solidFill>
                <a:latin typeface="Arial" pitchFamily="34" charset="0"/>
              </a:rPr>
            </a:br>
            <a:r>
              <a:rPr lang="en-US" sz="4000" b="1" dirty="0" smtClean="0">
                <a:solidFill>
                  <a:schemeClr val="accent1">
                    <a:lumMod val="50000"/>
                  </a:schemeClr>
                </a:solidFill>
                <a:latin typeface="Arial" pitchFamily="34" charset="0"/>
              </a:rPr>
              <a:t>Tommy Orr</a:t>
            </a:r>
          </a:p>
        </p:txBody>
      </p:sp>
      <p:sp>
        <p:nvSpPr>
          <p:cNvPr id="8196" name="Line 6"/>
          <p:cNvSpPr>
            <a:spLocks noChangeShapeType="1"/>
          </p:cNvSpPr>
          <p:nvPr/>
        </p:nvSpPr>
        <p:spPr bwMode="auto">
          <a:xfrm>
            <a:off x="609600" y="8839200"/>
            <a:ext cx="533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197" name="AutoShape 7"/>
          <p:cNvSpPr>
            <a:spLocks noChangeArrowheads="1"/>
          </p:cNvSpPr>
          <p:nvPr/>
        </p:nvSpPr>
        <p:spPr bwMode="auto">
          <a:xfrm>
            <a:off x="6019800" y="8534400"/>
            <a:ext cx="533400" cy="533400"/>
          </a:xfrm>
          <a:prstGeom prst="star8">
            <a:avLst>
              <a:gd name="adj" fmla="val 38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t>6</a:t>
            </a:r>
          </a:p>
        </p:txBody>
      </p:sp>
      <p:sp>
        <p:nvSpPr>
          <p:cNvPr id="8198" name="Text Box 8"/>
          <p:cNvSpPr txBox="1">
            <a:spLocks noChangeArrowheads="1"/>
          </p:cNvSpPr>
          <p:nvPr/>
        </p:nvSpPr>
        <p:spPr bwMode="auto">
          <a:xfrm>
            <a:off x="746125" y="1941513"/>
            <a:ext cx="5730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dirty="0"/>
          </a:p>
        </p:txBody>
      </p:sp>
      <p:sp>
        <p:nvSpPr>
          <p:cNvPr id="8199" name="Text Box 10"/>
          <p:cNvSpPr txBox="1">
            <a:spLocks noChangeArrowheads="1"/>
          </p:cNvSpPr>
          <p:nvPr/>
        </p:nvSpPr>
        <p:spPr bwMode="auto">
          <a:xfrm>
            <a:off x="609600" y="1941514"/>
            <a:ext cx="5676900" cy="7232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600" dirty="0"/>
              <a:t>Colonel G. T. “Tommy” Orr is a graduate of Forest Park High School, class of 1983. He began his career with the Forest Park Police Department in </a:t>
            </a:r>
            <a:r>
              <a:rPr lang="en-US" sz="1600" dirty="0" smtClean="0"/>
              <a:t>1986. He celebrated 31 years of continuous service to the city in December of 2017. </a:t>
            </a:r>
            <a:r>
              <a:rPr lang="en-US" sz="1600" dirty="0"/>
              <a:t>He has served in many positions with the department including thirteen years in Criminal Investigations including four as Chief of Detectives. He was promoted to Operations Major then Assistant Chief in 2006. Colonel Orr is a graduate of the Southern Police Institute at the University of Louisville, (Kentucky) and is a POST certified instructor.</a:t>
            </a:r>
          </a:p>
          <a:p>
            <a:r>
              <a:rPr lang="en-US" sz="1600" dirty="0"/>
              <a:t> </a:t>
            </a:r>
          </a:p>
          <a:p>
            <a:r>
              <a:rPr lang="en-US" sz="1600" dirty="0"/>
              <a:t>Colonel Orr’s current responsibilities as Assistant Chief include management of command and administrative functions; development of policy and procedures; managing the Record’s Division, Criminal Investigations, Crime Scene Investigation, Property and Evidence, Training and Accreditation, and Police Services.  </a:t>
            </a:r>
          </a:p>
          <a:p>
            <a:r>
              <a:rPr lang="en-US" sz="1600" dirty="0"/>
              <a:t> </a:t>
            </a:r>
          </a:p>
          <a:p>
            <a:r>
              <a:rPr lang="en-US" sz="1600" dirty="0"/>
              <a:t>Colonel Orr is a featured speaker for several citizen groups and community organizations, like Neighborhood Watch, Citizen’s Police Academy, Forest Park Business Coalition, Kiwanis Club, and Leadership Clayton. In 2012 Colonel Orr was asked to represent the Georgia Chiefs of Police at the State Supreme court reference a debate over the possibility of decriminalizing certain crimes.</a:t>
            </a:r>
          </a:p>
          <a:p>
            <a:r>
              <a:rPr lang="en-US" sz="1600" dirty="0"/>
              <a:t> </a:t>
            </a:r>
          </a:p>
          <a:p>
            <a:endParaRPr lang="en-US" sz="1600" dirty="0"/>
          </a:p>
          <a:p>
            <a:r>
              <a:rPr lang="en-US" sz="1600" dirty="0"/>
              <a:t> </a:t>
            </a:r>
          </a:p>
          <a:p>
            <a:pPr algn="just" eaLnBrk="1" hangingPunct="1"/>
            <a:endParaRPr lang="en-US" sz="1600" dirty="0"/>
          </a:p>
        </p:txBody>
      </p:sp>
      <p:pic>
        <p:nvPicPr>
          <p:cNvPr id="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913" y="228600"/>
            <a:ext cx="101917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z="4400" b="1" dirty="0" smtClean="0">
                <a:solidFill>
                  <a:schemeClr val="accent1">
                    <a:lumMod val="50000"/>
                  </a:schemeClr>
                </a:solidFill>
                <a:latin typeface="Arial" pitchFamily="34" charset="0"/>
              </a:rPr>
              <a:t>Records &amp; Court Services</a:t>
            </a:r>
          </a:p>
        </p:txBody>
      </p:sp>
      <p:sp>
        <p:nvSpPr>
          <p:cNvPr id="9219" name="Rectangle 3"/>
          <p:cNvSpPr>
            <a:spLocks noGrp="1" noChangeArrowheads="1"/>
          </p:cNvSpPr>
          <p:nvPr>
            <p:ph sz="quarter" idx="1"/>
          </p:nvPr>
        </p:nvSpPr>
        <p:spPr>
          <a:xfrm>
            <a:off x="381000" y="1981200"/>
            <a:ext cx="5905500" cy="6553200"/>
          </a:xfrm>
        </p:spPr>
        <p:txBody>
          <a:bodyPr>
            <a:normAutofit lnSpcReduction="10000"/>
          </a:bodyPr>
          <a:lstStyle/>
          <a:p>
            <a:pPr algn="just" eaLnBrk="1" hangingPunct="1">
              <a:buFontTx/>
              <a:buNone/>
            </a:pPr>
            <a:r>
              <a:rPr lang="en-US" sz="2400" dirty="0" smtClean="0">
                <a:solidFill>
                  <a:srgbClr val="0000A0"/>
                </a:solidFill>
              </a:rPr>
              <a:t>	</a:t>
            </a:r>
            <a:r>
              <a:rPr lang="en-US" sz="2000" dirty="0" smtClean="0">
                <a:solidFill>
                  <a:srgbClr val="0000A0"/>
                </a:solidFill>
                <a:latin typeface="Arial" panose="020B0604020202020204" pitchFamily="34" charset="0"/>
                <a:cs typeface="Arial" panose="020B0604020202020204" pitchFamily="34" charset="0"/>
              </a:rPr>
              <a:t>Records and Court Services handles all documents, police reports, arrests records and citations, processing of payments of fines and forfeitures, and provides a clerk for municipal court. </a:t>
            </a:r>
          </a:p>
          <a:p>
            <a:pPr algn="just" eaLnBrk="1" hangingPunct="1">
              <a:buFontTx/>
              <a:buNone/>
            </a:pPr>
            <a:endParaRPr lang="en-US" sz="2000" dirty="0">
              <a:solidFill>
                <a:srgbClr val="0000A0"/>
              </a:solidFill>
              <a:latin typeface="Arial" panose="020B0604020202020204" pitchFamily="34" charset="0"/>
              <a:cs typeface="Arial" panose="020B0604020202020204" pitchFamily="34" charset="0"/>
            </a:endParaRPr>
          </a:p>
          <a:p>
            <a:pPr algn="just" eaLnBrk="1" hangingPunct="1">
              <a:buFontTx/>
              <a:buNone/>
            </a:pPr>
            <a:r>
              <a:rPr lang="en-US" sz="2000" dirty="0" smtClean="0">
                <a:solidFill>
                  <a:srgbClr val="0000A0"/>
                </a:solidFill>
                <a:latin typeface="Arial" panose="020B0604020202020204" pitchFamily="34" charset="0"/>
                <a:cs typeface="Arial" panose="020B0604020202020204" pitchFamily="34" charset="0"/>
              </a:rPr>
              <a:t>	Records personnel are responsible for providing assistance to other courts, investigators, probation officers, citizens’ requests for open records, filing and maintenance of police reports, and are an integral part of the police administration.</a:t>
            </a:r>
          </a:p>
          <a:p>
            <a:pPr algn="just" eaLnBrk="1" hangingPunct="1">
              <a:buFontTx/>
              <a:buNone/>
            </a:pPr>
            <a:r>
              <a:rPr lang="en-US" sz="2000" dirty="0" smtClean="0">
                <a:solidFill>
                  <a:srgbClr val="0000A0"/>
                </a:solidFill>
                <a:latin typeface="Arial" panose="020B0604020202020204" pitchFamily="34" charset="0"/>
                <a:cs typeface="Arial" panose="020B0604020202020204" pitchFamily="34" charset="0"/>
              </a:rPr>
              <a:t>	</a:t>
            </a:r>
          </a:p>
          <a:p>
            <a:pPr algn="just" eaLnBrk="1" hangingPunct="1">
              <a:buFontTx/>
              <a:buNone/>
            </a:pPr>
            <a:r>
              <a:rPr lang="en-US" sz="2000" dirty="0" smtClean="0">
                <a:solidFill>
                  <a:srgbClr val="0000A0"/>
                </a:solidFill>
                <a:latin typeface="Arial" panose="020B0604020202020204" pitchFamily="34" charset="0"/>
                <a:cs typeface="Arial" panose="020B0604020202020204" pitchFamily="34" charset="0"/>
              </a:rPr>
              <a:t>	Records currently has a staff of three office assistants and a supervisor, all of whom work tirelessly to keep the court  and records function running smoothly and meet thousands of requests each year.</a:t>
            </a:r>
          </a:p>
          <a:p>
            <a:pPr algn="just" eaLnBrk="1" hangingPunct="1">
              <a:buFontTx/>
              <a:buNone/>
            </a:pPr>
            <a:r>
              <a:rPr lang="en-US" sz="1600" dirty="0" smtClean="0">
                <a:solidFill>
                  <a:srgbClr val="0000A0"/>
                </a:solidFill>
                <a:latin typeface="Arial" panose="020B0604020202020204" pitchFamily="34" charset="0"/>
                <a:cs typeface="Arial" panose="020B0604020202020204" pitchFamily="34" charset="0"/>
              </a:rPr>
              <a:t>	</a:t>
            </a:r>
          </a:p>
          <a:p>
            <a:pPr algn="just" eaLnBrk="1" hangingPunct="1">
              <a:buFontTx/>
              <a:buNone/>
            </a:pPr>
            <a:r>
              <a:rPr lang="en-US" sz="1600" dirty="0" smtClean="0">
                <a:solidFill>
                  <a:srgbClr val="0000A0"/>
                </a:solidFill>
                <a:latin typeface="Arial" panose="020B0604020202020204" pitchFamily="34" charset="0"/>
                <a:cs typeface="Arial" panose="020B0604020202020204" pitchFamily="34" charset="0"/>
              </a:rPr>
              <a:t>	</a:t>
            </a:r>
          </a:p>
        </p:txBody>
      </p:sp>
      <p:sp>
        <p:nvSpPr>
          <p:cNvPr id="9220" name="Line 4"/>
          <p:cNvSpPr>
            <a:spLocks noChangeShapeType="1"/>
          </p:cNvSpPr>
          <p:nvPr/>
        </p:nvSpPr>
        <p:spPr bwMode="auto">
          <a:xfrm>
            <a:off x="609600" y="8839200"/>
            <a:ext cx="533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221" name="AutoShape 5"/>
          <p:cNvSpPr>
            <a:spLocks noChangeArrowheads="1"/>
          </p:cNvSpPr>
          <p:nvPr/>
        </p:nvSpPr>
        <p:spPr bwMode="auto">
          <a:xfrm>
            <a:off x="6019800" y="8534400"/>
            <a:ext cx="533400" cy="533400"/>
          </a:xfrm>
          <a:prstGeom prst="star8">
            <a:avLst>
              <a:gd name="adj" fmla="val 38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t>7</a:t>
            </a:r>
          </a:p>
        </p:txBody>
      </p:sp>
      <p:pic>
        <p:nvPicPr>
          <p:cNvPr id="92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913" y="228600"/>
            <a:ext cx="101917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z="4400" b="1" dirty="0" smtClean="0">
                <a:solidFill>
                  <a:schemeClr val="accent1">
                    <a:lumMod val="50000"/>
                  </a:schemeClr>
                </a:solidFill>
                <a:latin typeface="Arial" pitchFamily="34" charset="0"/>
              </a:rPr>
              <a:t>Communications</a:t>
            </a:r>
          </a:p>
        </p:txBody>
      </p:sp>
      <p:sp>
        <p:nvSpPr>
          <p:cNvPr id="9219" name="Rectangle 3"/>
          <p:cNvSpPr>
            <a:spLocks noGrp="1" noChangeArrowheads="1"/>
          </p:cNvSpPr>
          <p:nvPr>
            <p:ph sz="quarter" idx="1"/>
          </p:nvPr>
        </p:nvSpPr>
        <p:spPr>
          <a:xfrm>
            <a:off x="381000" y="1981200"/>
            <a:ext cx="5905500" cy="6553200"/>
          </a:xfrm>
        </p:spPr>
        <p:txBody>
          <a:bodyPr>
            <a:normAutofit/>
          </a:bodyPr>
          <a:lstStyle/>
          <a:p>
            <a:pPr algn="just" eaLnBrk="1" hangingPunct="1">
              <a:buFontTx/>
              <a:buNone/>
            </a:pPr>
            <a:r>
              <a:rPr lang="en-US" sz="2000" dirty="0" smtClean="0">
                <a:solidFill>
                  <a:srgbClr val="0000A0"/>
                </a:solidFill>
                <a:latin typeface="Arial" panose="020B0604020202020204" pitchFamily="34" charset="0"/>
                <a:cs typeface="Arial" panose="020B0604020202020204" pitchFamily="34" charset="0"/>
              </a:rPr>
              <a:t>	Communications Personnel are an integral part of emergency services for the citizens of Forest Park. Each year, Communications Personnel answer thousands of calls from citizens requiring service from the Police and/or Fire Department. Communications Personnel gather the necessary information from the callers, dispatch the appropriate personnel, then coordinate communications with emergency personnel in the field.</a:t>
            </a:r>
          </a:p>
          <a:p>
            <a:pPr algn="just" eaLnBrk="1" hangingPunct="1">
              <a:buFontTx/>
              <a:buNone/>
            </a:pPr>
            <a:endParaRPr lang="en-US" sz="2000" dirty="0">
              <a:solidFill>
                <a:srgbClr val="0000A0"/>
              </a:solidFill>
              <a:latin typeface="Arial" panose="020B0604020202020204" pitchFamily="34" charset="0"/>
              <a:cs typeface="Arial" panose="020B0604020202020204" pitchFamily="34" charset="0"/>
            </a:endParaRPr>
          </a:p>
          <a:p>
            <a:pPr algn="just" eaLnBrk="1" hangingPunct="1">
              <a:buFontTx/>
              <a:buNone/>
            </a:pPr>
            <a:r>
              <a:rPr lang="en-US" sz="2000" dirty="0" smtClean="0">
                <a:solidFill>
                  <a:srgbClr val="0000A0"/>
                </a:solidFill>
                <a:latin typeface="Arial" panose="020B0604020202020204" pitchFamily="34" charset="0"/>
                <a:cs typeface="Arial" panose="020B0604020202020204" pitchFamily="34" charset="0"/>
              </a:rPr>
              <a:t>	</a:t>
            </a:r>
            <a:r>
              <a:rPr lang="en-US" sz="1600" dirty="0" smtClean="0">
                <a:solidFill>
                  <a:srgbClr val="0000A0"/>
                </a:solidFill>
                <a:latin typeface="Arial" panose="020B0604020202020204" pitchFamily="34" charset="0"/>
                <a:cs typeface="Arial" panose="020B0604020202020204" pitchFamily="34" charset="0"/>
              </a:rPr>
              <a:t>	</a:t>
            </a:r>
          </a:p>
        </p:txBody>
      </p:sp>
      <p:sp>
        <p:nvSpPr>
          <p:cNvPr id="9220" name="Line 4"/>
          <p:cNvSpPr>
            <a:spLocks noChangeShapeType="1"/>
          </p:cNvSpPr>
          <p:nvPr/>
        </p:nvSpPr>
        <p:spPr bwMode="auto">
          <a:xfrm>
            <a:off x="609600" y="8839200"/>
            <a:ext cx="533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221" name="AutoShape 5"/>
          <p:cNvSpPr>
            <a:spLocks noChangeArrowheads="1"/>
          </p:cNvSpPr>
          <p:nvPr/>
        </p:nvSpPr>
        <p:spPr bwMode="auto">
          <a:xfrm>
            <a:off x="6019800" y="8534400"/>
            <a:ext cx="533400" cy="533400"/>
          </a:xfrm>
          <a:prstGeom prst="star8">
            <a:avLst>
              <a:gd name="adj" fmla="val 38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t>8</a:t>
            </a:r>
          </a:p>
        </p:txBody>
      </p:sp>
      <p:pic>
        <p:nvPicPr>
          <p:cNvPr id="92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913" y="228600"/>
            <a:ext cx="101917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1535906" y="5193478"/>
            <a:ext cx="4129088" cy="3431938"/>
          </a:xfrm>
          <a:prstGeom prst="rect">
            <a:avLst/>
          </a:prstGeom>
        </p:spPr>
      </p:pic>
    </p:spTree>
    <p:extLst>
      <p:ext uri="{BB962C8B-B14F-4D97-AF65-F5344CB8AC3E}">
        <p14:creationId xmlns:p14="http://schemas.microsoft.com/office/powerpoint/2010/main" val="366202929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14155</TotalTime>
  <Words>2261</Words>
  <Application>Microsoft Office PowerPoint</Application>
  <PresentationFormat>Letter Paper (8.5x11 in)</PresentationFormat>
  <Paragraphs>415</Paragraphs>
  <Slides>23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Abadi MT Condensed Light</vt:lpstr>
      <vt:lpstr>Arial</vt:lpstr>
      <vt:lpstr>Bookman Old Style</vt:lpstr>
      <vt:lpstr>Franklin Gothic Book</vt:lpstr>
      <vt:lpstr>Perpetua</vt:lpstr>
      <vt:lpstr>Tahoma</vt:lpstr>
      <vt:lpstr>Times New Roman</vt:lpstr>
      <vt:lpstr>Wingdings 2</vt:lpstr>
      <vt:lpstr>Equity</vt:lpstr>
      <vt:lpstr>The Guardian Annual Report 2017</vt:lpstr>
      <vt:lpstr>Table Of Contents</vt:lpstr>
      <vt:lpstr>PowerPoint Presentation</vt:lpstr>
      <vt:lpstr>A message from the Chief…</vt:lpstr>
      <vt:lpstr>OUR MISSION</vt:lpstr>
      <vt:lpstr>Accreditation &amp; Certification</vt:lpstr>
      <vt:lpstr>Assistant Chief  Tommy Orr</vt:lpstr>
      <vt:lpstr>Records &amp; Court Services</vt:lpstr>
      <vt:lpstr>Communications</vt:lpstr>
      <vt:lpstr>Major  Chris Matson  Operations Division Commander</vt:lpstr>
      <vt:lpstr>Operations Division</vt:lpstr>
      <vt:lpstr>Patrol Team Commanders</vt:lpstr>
      <vt:lpstr>Patrol Goals 2017</vt:lpstr>
      <vt:lpstr>Accident Reduction</vt:lpstr>
      <vt:lpstr>Captain James Delk Chief of Detectives</vt:lpstr>
      <vt:lpstr>Part I Crimes</vt:lpstr>
      <vt:lpstr>Criminal Investigations</vt:lpstr>
      <vt:lpstr>Internal Affairs</vt:lpstr>
      <vt:lpstr>Major  Jamie Reynolds Administration &amp; Communications</vt:lpstr>
      <vt:lpstr>Administrative Supervisor Susan Ridling</vt:lpstr>
      <vt:lpstr>Community Oriented Policing </vt:lpstr>
      <vt:lpstr>Training</vt:lpstr>
      <vt:lpstr>Firearms Training</vt:lpstr>
    </vt:vector>
  </TitlesOfParts>
  <Company>FPPD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Lisa R. Presley</dc:creator>
  <cp:lastModifiedBy>Terrell Cochran</cp:lastModifiedBy>
  <cp:revision>388</cp:revision>
  <cp:lastPrinted>2018-05-29T19:40:52Z</cp:lastPrinted>
  <dcterms:created xsi:type="dcterms:W3CDTF">2009-12-01T14:24:34Z</dcterms:created>
  <dcterms:modified xsi:type="dcterms:W3CDTF">2018-06-05T19:26:43Z</dcterms:modified>
</cp:coreProperties>
</file>